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Canberra Seed Savers - who we are, what we do and why we do it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70d4b0af68_1_87: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g370d4b0af68_1_87: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Lots of herbs like coriander, dill, parsley are great for easy winnowing – they produce seeds on the end of stalks in umbels. If left to dry thoroughly, they will separate easily from the plant by cutting the seed heads off at the stalks, hanging upside down in a paper bag for a while and then shaking. The seeds will fall off into the bottom of the bag.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Rocket and brassicas will produce small round seeds in pods that should be left to dry thoroughly on the plant until the pods almost split open by themselves (or “shatter”). When cut off at the stalks, turn into a paper bag and rub the pods thoroughly between your hands to separate seeds from pods. Seeds weigh more than pods so wind winnowing can be the easiest method to separate the seed from the chaff – see the diagram on the slide or picture of bloke blowing chaff out of a bowl. </a:t>
            </a:r>
            <a:endParaRPr/>
          </a:p>
        </p:txBody>
      </p:sp>
      <p:sp>
        <p:nvSpPr>
          <p:cNvPr id="134" name="Google Shape;134;g370d4b0af68_1_87: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70d4b0af68_1_5: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370d4b0af68_1_5: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000000"/>
              </a:buClr>
              <a:buSzPts val="2600"/>
              <a:buFont typeface="Arial"/>
              <a:buChar char="•"/>
            </a:pPr>
            <a:r>
              <a:rPr b="0" i="0" lang="en-GB" sz="2600" u="none" cap="none" strike="noStrike">
                <a:solidFill>
                  <a:srgbClr val="000000"/>
                </a:solidFill>
                <a:latin typeface="Calibri"/>
                <a:ea typeface="Calibri"/>
                <a:cs typeface="Calibri"/>
                <a:sym typeface="Calibri"/>
              </a:rPr>
              <a:t>Washing or fermenting?</a:t>
            </a:r>
            <a:endParaRPr/>
          </a:p>
          <a:p>
            <a:pPr indent="-228600" lvl="0" marL="228600" marR="0" rtl="0" algn="l">
              <a:lnSpc>
                <a:spcPct val="90000"/>
              </a:lnSpc>
              <a:spcBef>
                <a:spcPts val="1000"/>
              </a:spcBef>
              <a:spcAft>
                <a:spcPts val="0"/>
              </a:spcAft>
              <a:buClr>
                <a:srgbClr val="000000"/>
              </a:buClr>
              <a:buSzPts val="2600"/>
              <a:buFont typeface="Arial"/>
              <a:buChar char="•"/>
            </a:pPr>
            <a:r>
              <a:rPr b="0" i="0" lang="en-GB" sz="2600" u="none" cap="none" strike="noStrike">
                <a:solidFill>
                  <a:srgbClr val="000000"/>
                </a:solidFill>
                <a:latin typeface="Calibri"/>
                <a:ea typeface="Calibri"/>
                <a:cs typeface="Calibri"/>
                <a:sym typeface="Calibri"/>
              </a:rPr>
              <a:t>Some seeds such as tomato and cucumber are in fruit in pulp</a:t>
            </a:r>
            <a:endParaRPr/>
          </a:p>
          <a:p>
            <a:pPr indent="-228600" lvl="0" marL="228600" marR="0" rtl="0" algn="l">
              <a:lnSpc>
                <a:spcPct val="90000"/>
              </a:lnSpc>
              <a:spcBef>
                <a:spcPts val="1000"/>
              </a:spcBef>
              <a:spcAft>
                <a:spcPts val="0"/>
              </a:spcAft>
              <a:buClr>
                <a:srgbClr val="000000"/>
              </a:buClr>
              <a:buSzPts val="2600"/>
              <a:buFont typeface="Arial"/>
              <a:buChar char="•"/>
            </a:pPr>
            <a:r>
              <a:rPr b="0" i="0" lang="en-GB" sz="2600" u="none" cap="none" strike="noStrike">
                <a:solidFill>
                  <a:srgbClr val="000000"/>
                </a:solidFill>
                <a:latin typeface="Calibri"/>
                <a:ea typeface="Calibri"/>
                <a:cs typeface="Calibri"/>
                <a:sym typeface="Calibri"/>
              </a:rPr>
              <a:t>These seeds can be scooped out of a mature fruit, washed and dried</a:t>
            </a:r>
            <a:endParaRPr/>
          </a:p>
          <a:p>
            <a:pPr indent="-228600" lvl="0" marL="228600" marR="0" rtl="0" algn="l">
              <a:lnSpc>
                <a:spcPct val="90000"/>
              </a:lnSpc>
              <a:spcBef>
                <a:spcPts val="1000"/>
              </a:spcBef>
              <a:spcAft>
                <a:spcPts val="0"/>
              </a:spcAft>
              <a:buClr>
                <a:srgbClr val="000000"/>
              </a:buClr>
              <a:buSzPts val="2600"/>
              <a:buFont typeface="Arial"/>
              <a:buChar char="•"/>
            </a:pPr>
            <a:r>
              <a:rPr b="0" i="0" lang="en-GB" sz="2600" u="none" cap="none" strike="noStrike">
                <a:solidFill>
                  <a:srgbClr val="000000"/>
                </a:solidFill>
                <a:latin typeface="Calibri"/>
                <a:ea typeface="Calibri"/>
                <a:cs typeface="Calibri"/>
                <a:sym typeface="Calibri"/>
              </a:rPr>
              <a:t>Some, such as tomatoes, have a coating on them and will benefit from having that fermented before seeds are washed and dried</a:t>
            </a:r>
            <a:endParaRPr/>
          </a:p>
          <a:p>
            <a:pPr indent="0" lvl="0" marL="0" marR="0" rtl="0" algn="l">
              <a:lnSpc>
                <a:spcPct val="90000"/>
              </a:lnSpc>
              <a:spcBef>
                <a:spcPts val="1000"/>
              </a:spcBef>
              <a:spcAft>
                <a:spcPts val="0"/>
              </a:spcAft>
              <a:buClr>
                <a:schemeClr val="dk1"/>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2600"/>
              <a:buFont typeface="Arial"/>
              <a:buNone/>
            </a:pPr>
            <a:r>
              <a:rPr b="0" i="0" lang="en-GB" sz="2600" u="none" cap="none" strike="noStrike">
                <a:solidFill>
                  <a:srgbClr val="000000"/>
                </a:solidFill>
                <a:latin typeface="Calibri"/>
                <a:ea typeface="Calibri"/>
                <a:cs typeface="Calibri"/>
                <a:sym typeface="Calibri"/>
              </a:rPr>
              <a:t> 	</a:t>
            </a:r>
            <a:r>
              <a:rPr b="0" i="0" lang="en-GB" sz="2600" u="none" cap="none" strike="noStrike">
                <a:solidFill>
                  <a:srgbClr val="7030A0"/>
                </a:solidFill>
                <a:latin typeface="Calibri"/>
                <a:ea typeface="Calibri"/>
                <a:cs typeface="Calibri"/>
                <a:sym typeface="Calibri"/>
              </a:rPr>
              <a:t>cut open →  scoop out pulp + seed → bowl with some water → cover</a:t>
            </a:r>
            <a:endParaRPr/>
          </a:p>
          <a:p>
            <a:pPr indent="0" lvl="0" marL="0" marR="0" rtl="0" algn="l">
              <a:lnSpc>
                <a:spcPct val="90000"/>
              </a:lnSpc>
              <a:spcBef>
                <a:spcPts val="1000"/>
              </a:spcBef>
              <a:spcAft>
                <a:spcPts val="0"/>
              </a:spcAft>
              <a:buClr>
                <a:schemeClr val="dk1"/>
              </a:buClr>
              <a:buSzPts val="1000"/>
              <a:buFont typeface="Arial"/>
              <a:buNone/>
            </a:pPr>
            <a:r>
              <a:t/>
            </a:r>
            <a:endParaRPr b="0" i="0" sz="1000" u="none" cap="none" strike="noStrike">
              <a:solidFill>
                <a:srgbClr val="7030A0"/>
              </a:solidFill>
              <a:latin typeface="Calibri"/>
              <a:ea typeface="Calibri"/>
              <a:cs typeface="Calibri"/>
              <a:sym typeface="Calibri"/>
            </a:endParaRPr>
          </a:p>
          <a:p>
            <a:pPr indent="-228600" lvl="0" marL="228600" marR="0" rtl="0" algn="l">
              <a:lnSpc>
                <a:spcPct val="90000"/>
              </a:lnSpc>
              <a:spcBef>
                <a:spcPts val="1000"/>
              </a:spcBef>
              <a:spcAft>
                <a:spcPts val="0"/>
              </a:spcAft>
              <a:buClr>
                <a:srgbClr val="000000"/>
              </a:buClr>
              <a:buSzPts val="2600"/>
              <a:buFont typeface="Arial"/>
              <a:buChar char="•"/>
            </a:pPr>
            <a:r>
              <a:rPr b="0" i="0" lang="en-GB" sz="2600" u="none" cap="none" strike="noStrike">
                <a:solidFill>
                  <a:srgbClr val="000000"/>
                </a:solidFill>
                <a:latin typeface="Calibri"/>
                <a:ea typeface="Calibri"/>
                <a:cs typeface="Calibri"/>
                <a:sym typeface="Calibri"/>
              </a:rPr>
              <a:t>leave for 2-3 days and it will ferment with scum on top</a:t>
            </a:r>
            <a:endParaRPr/>
          </a:p>
          <a:p>
            <a:pPr indent="-228600" lvl="0" marL="228600" marR="0" rtl="0" algn="l">
              <a:lnSpc>
                <a:spcPct val="90000"/>
              </a:lnSpc>
              <a:spcBef>
                <a:spcPts val="1000"/>
              </a:spcBef>
              <a:spcAft>
                <a:spcPts val="0"/>
              </a:spcAft>
              <a:buClr>
                <a:srgbClr val="000000"/>
              </a:buClr>
              <a:buSzPts val="2600"/>
              <a:buFont typeface="Arial"/>
              <a:buChar char="•"/>
            </a:pPr>
            <a:r>
              <a:rPr b="0" i="0" lang="en-GB" sz="2600" u="none" cap="none" strike="noStrike">
                <a:solidFill>
                  <a:srgbClr val="000000"/>
                </a:solidFill>
                <a:latin typeface="Calibri"/>
                <a:ea typeface="Calibri"/>
                <a:cs typeface="Calibri"/>
                <a:sym typeface="Calibri"/>
              </a:rPr>
              <a:t>rinse off and rub through sieve to clean the seeds</a:t>
            </a:r>
            <a:endParaRPr/>
          </a:p>
          <a:p>
            <a:pPr indent="-228600" lvl="0" marL="228600" marR="0" rtl="0" algn="l">
              <a:lnSpc>
                <a:spcPct val="90000"/>
              </a:lnSpc>
              <a:spcBef>
                <a:spcPts val="1000"/>
              </a:spcBef>
              <a:spcAft>
                <a:spcPts val="0"/>
              </a:spcAft>
              <a:buClr>
                <a:srgbClr val="000000"/>
              </a:buClr>
              <a:buSzPts val="2600"/>
              <a:buFont typeface="Arial"/>
              <a:buChar char="•"/>
            </a:pPr>
            <a:r>
              <a:rPr b="0" i="0" lang="en-GB" sz="2600" u="none" cap="none" strike="noStrike">
                <a:solidFill>
                  <a:srgbClr val="000000"/>
                </a:solidFill>
                <a:latin typeface="Calibri"/>
                <a:ea typeface="Calibri"/>
                <a:cs typeface="Calibri"/>
                <a:sym typeface="Calibri"/>
              </a:rPr>
              <a:t>clean and dry, label and store</a:t>
            </a:r>
            <a:endParaRPr/>
          </a:p>
          <a:p>
            <a:pPr indent="0" lvl="0" marL="0" rtl="0" algn="l">
              <a:lnSpc>
                <a:spcPct val="100000"/>
              </a:lnSpc>
              <a:spcBef>
                <a:spcPts val="0"/>
              </a:spcBef>
              <a:spcAft>
                <a:spcPts val="0"/>
              </a:spcAft>
              <a:buSzPts val="1400"/>
              <a:buNone/>
            </a:pPr>
            <a:r>
              <a:t/>
            </a:r>
            <a:endParaRPr/>
          </a:p>
        </p:txBody>
      </p:sp>
      <p:sp>
        <p:nvSpPr>
          <p:cNvPr id="150" name="Google Shape;150;g370d4b0af68_1_5: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4e687eb56d2b1dba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e687eb56d2b1db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70ce75da09_0_484: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370ce75da09_0_484: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Some seeds are viable for only 1 year – parsnips, hello! </a:t>
            </a:r>
            <a:endParaRPr/>
          </a:p>
          <a:p>
            <a:pPr indent="0" lvl="0" marL="0" rtl="0" algn="l">
              <a:lnSpc>
                <a:spcPct val="100000"/>
              </a:lnSpc>
              <a:spcBef>
                <a:spcPts val="0"/>
              </a:spcBef>
              <a:spcAft>
                <a:spcPts val="0"/>
              </a:spcAft>
              <a:buSzPts val="1400"/>
              <a:buNone/>
            </a:pPr>
            <a:r>
              <a:rPr lang="en-GB"/>
              <a:t>Some seeds have been found to viable after 30 years – think of the stories of old varieties of tomato smuggled into the country or found in an old box in the shed. </a:t>
            </a:r>
            <a:endParaRPr/>
          </a:p>
          <a:p>
            <a:pPr indent="0" lvl="0" marL="0" rtl="0" algn="l">
              <a:lnSpc>
                <a:spcPct val="100000"/>
              </a:lnSpc>
              <a:spcBef>
                <a:spcPts val="0"/>
              </a:spcBef>
              <a:spcAft>
                <a:spcPts val="0"/>
              </a:spcAft>
              <a:buSzPts val="1400"/>
              <a:buNone/>
            </a:pPr>
            <a:r>
              <a:rPr lang="en-GB"/>
              <a:t>Generally viability decreases over time. Affected by storage conditions. </a:t>
            </a:r>
            <a:endParaRPr/>
          </a:p>
          <a:p>
            <a:pPr indent="0" lvl="0" marL="0" rtl="0" algn="l">
              <a:lnSpc>
                <a:spcPct val="100000"/>
              </a:lnSpc>
              <a:spcBef>
                <a:spcPts val="0"/>
              </a:spcBef>
              <a:spcAft>
                <a:spcPts val="0"/>
              </a:spcAft>
              <a:buSzPts val="1400"/>
              <a:buNone/>
            </a:pPr>
            <a:r>
              <a:rPr lang="en-GB"/>
              <a:t>If you find some old seeds, don’t throw them out – plant them and see what happens! </a:t>
            </a:r>
            <a:endParaRPr/>
          </a:p>
          <a:p>
            <a:pPr indent="0" lvl="0" marL="0" rtl="0" algn="l">
              <a:lnSpc>
                <a:spcPct val="100000"/>
              </a:lnSpc>
              <a:spcBef>
                <a:spcPts val="0"/>
              </a:spcBef>
              <a:spcAft>
                <a:spcPts val="0"/>
              </a:spcAft>
              <a:buSzPts val="1400"/>
              <a:buNone/>
            </a:pPr>
            <a:r>
              <a:rPr lang="en-GB"/>
              <a:t>Remember to label everything! Date, latin name, common name, where grown, likely use-by date, any notes about growing season/ plant. You will forget! </a:t>
            </a:r>
            <a:endParaRPr/>
          </a:p>
          <a:p>
            <a:pPr indent="0" lvl="0" marL="0" rtl="0" algn="l">
              <a:lnSpc>
                <a:spcPct val="100000"/>
              </a:lnSpc>
              <a:spcBef>
                <a:spcPts val="0"/>
              </a:spcBef>
              <a:spcAft>
                <a:spcPts val="0"/>
              </a:spcAft>
              <a:buSzPts val="1400"/>
              <a:buNone/>
            </a:pPr>
            <a:r>
              <a:rPr lang="en-GB"/>
              <a:t>Storage MUST be dry and cool. Moisture will potentially cause the seeds to start germinating (and then die). Dryness is about the initial drying process – air, don’t cook, some can go in the sun, some should be in the shade; and also about storage – glass jars with roasted rice grains is a great way to store. </a:t>
            </a:r>
            <a:endParaRPr/>
          </a:p>
          <a:p>
            <a:pPr indent="0" lvl="0" marL="0" rtl="0" algn="l">
              <a:lnSpc>
                <a:spcPct val="100000"/>
              </a:lnSpc>
              <a:spcBef>
                <a:spcPts val="0"/>
              </a:spcBef>
              <a:spcAft>
                <a:spcPts val="0"/>
              </a:spcAft>
              <a:buSzPts val="1400"/>
              <a:buNone/>
            </a:pPr>
            <a:r>
              <a:rPr lang="en-GB"/>
              <a:t>Think about keeping your seeds where you keep your wine – relatively stable climate controlled and dry. </a:t>
            </a:r>
            <a:endParaRPr/>
          </a:p>
        </p:txBody>
      </p:sp>
      <p:sp>
        <p:nvSpPr>
          <p:cNvPr id="164" name="Google Shape;164;g370ce75da09_0_484: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70ce75da09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70ce75da09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70ce75da0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70ce75da0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70ce75da09_0_44: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 name="Google Shape;71;g370ce75da09_0_44: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There’s lots of ways to think about seed saving. Canberra Seed Savers is building a living seed bank by working cooperatively as a community of growers and farmers to grow vegies and herbs from seed, eat the great food we grow and select, save and share seeds for the next season.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We want to keep seeds growing and being shared across our network so they adapt to our local climate and to climate change, so that we as a community keep control of our common wealth of open pollinated food seeds, so that we can work together with other growers to increase our community resilience and because it’s fun, cheaper than buying seeds every season and means you can grow really interesting stuff!</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Why save </a:t>
            </a:r>
            <a:endParaRPr/>
          </a:p>
        </p:txBody>
      </p:sp>
      <p:sp>
        <p:nvSpPr>
          <p:cNvPr id="72" name="Google Shape;72;g370ce75da09_0_44: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70d4b0af6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70d4b0af6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70ce75da09_0_138: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370ce75da09_0_138: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From seed to seed.</a:t>
            </a:r>
            <a:endParaRPr/>
          </a:p>
        </p:txBody>
      </p:sp>
      <p:sp>
        <p:nvSpPr>
          <p:cNvPr id="96" name="Google Shape;96;g370ce75da09_0_138: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70ce75da09_0_225:notes"/>
          <p:cNvSpPr/>
          <p:nvPr>
            <p:ph idx="2" type="sldImg"/>
          </p:nvPr>
        </p:nvSpPr>
        <p:spPr>
          <a:xfrm>
            <a:off x="426022" y="1143550"/>
            <a:ext cx="6006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370ce75da09_0_225: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When you save seeds, you are part of the breeding cycle of the plant. To varying degrees (and with varying levels of difficulty), you can breed the characteristics into the plant you want its future generations to have.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Importantly, you want to not save seeds from the leafy plants that ‘bolt’ to seed earliest – the coriander or lettuce that goes to seed two weeks after you plant it will breed more lettuces and coriander that don’t grow into healthy, edible plants before they set seed.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BUT, you do want, for example, tomatoes and chillies that set fruit early.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It takes some thought and observation. And patience.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This can happen by design – or by accident!</a:t>
            </a:r>
            <a:endParaRPr/>
          </a:p>
          <a:p>
            <a:pPr indent="0" lvl="0" marL="0" rtl="0" algn="l">
              <a:lnSpc>
                <a:spcPct val="100000"/>
              </a:lnSpc>
              <a:spcBef>
                <a:spcPts val="0"/>
              </a:spcBef>
              <a:spcAft>
                <a:spcPts val="0"/>
              </a:spcAft>
              <a:buSzPts val="1400"/>
              <a:buNone/>
            </a:pPr>
            <a:r>
              <a:t/>
            </a:r>
            <a:endParaRPr/>
          </a:p>
        </p:txBody>
      </p:sp>
      <p:sp>
        <p:nvSpPr>
          <p:cNvPr id="106" name="Google Shape;106;g370ce75da09_0_225: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70ce75da0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70ce75da0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70ce75da0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70ce75da0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Seed saving - make accessible, how easy it can be and how much fun it is to learn the more involved parts; the wonder of nature and the bounty she produces</a:t>
            </a:r>
            <a:endParaRPr/>
          </a:p>
          <a:p>
            <a:pPr indent="0" lvl="0" marL="0" rtl="0" algn="l">
              <a:spcBef>
                <a:spcPts val="0"/>
              </a:spcBef>
              <a:spcAft>
                <a:spcPts val="0"/>
              </a:spcAft>
              <a:buNone/>
            </a:pPr>
            <a:r>
              <a:rPr lang="en-GB"/>
              <a:t>Why save seed? Cheaper, biodiversity,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70ce75da09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70ce75da09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hyperlink" Target="http://www.canberraseedsavers.org.au" TargetMode="External"/><Relationship Id="rId5" Type="http://schemas.openxmlformats.org/officeDocument/2006/relationships/image" Target="../media/image3.jpg"/><Relationship Id="rId6" Type="http://schemas.openxmlformats.org/officeDocument/2006/relationships/image" Target="../media/image3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34.jp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25.jpg"/><Relationship Id="rId8"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15.png"/><Relationship Id="rId6"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9.jpg"/><Relationship Id="rId6"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35.jpg"/><Relationship Id="rId9" Type="http://schemas.openxmlformats.org/officeDocument/2006/relationships/image" Target="../media/image24.png"/><Relationship Id="rId5" Type="http://schemas.openxmlformats.org/officeDocument/2006/relationships/image" Target="../media/image31.jpg"/><Relationship Id="rId6" Type="http://schemas.openxmlformats.org/officeDocument/2006/relationships/image" Target="../media/image32.jpg"/><Relationship Id="rId7" Type="http://schemas.openxmlformats.org/officeDocument/2006/relationships/image" Target="../media/image37.jpg"/><Relationship Id="rId8"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28.jpg"/><Relationship Id="rId5" Type="http://schemas.openxmlformats.org/officeDocument/2006/relationships/image" Target="../media/image30.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59" name="Shape 59"/>
        <p:cNvGrpSpPr/>
        <p:nvPr/>
      </p:nvGrpSpPr>
      <p:grpSpPr>
        <a:xfrm>
          <a:off x="0" y="0"/>
          <a:ext cx="0" cy="0"/>
          <a:chOff x="0" y="0"/>
          <a:chExt cx="0" cy="0"/>
        </a:xfrm>
      </p:grpSpPr>
      <p:pic>
        <p:nvPicPr>
          <p:cNvPr id="60" name="Google Shape;60;p14" title="seed saver logo (2).jpg"/>
          <p:cNvPicPr preferRelativeResize="0"/>
          <p:nvPr/>
        </p:nvPicPr>
        <p:blipFill>
          <a:blip r:embed="rId3">
            <a:alphaModFix/>
          </a:blip>
          <a:stretch>
            <a:fillRect/>
          </a:stretch>
        </p:blipFill>
        <p:spPr>
          <a:xfrm>
            <a:off x="2692650" y="0"/>
            <a:ext cx="3064248" cy="3088998"/>
          </a:xfrm>
          <a:prstGeom prst="rect">
            <a:avLst/>
          </a:prstGeom>
          <a:noFill/>
          <a:ln>
            <a:noFill/>
          </a:ln>
        </p:spPr>
      </p:pic>
      <p:sp>
        <p:nvSpPr>
          <p:cNvPr id="61" name="Google Shape;61;p14"/>
          <p:cNvSpPr txBox="1"/>
          <p:nvPr/>
        </p:nvSpPr>
        <p:spPr>
          <a:xfrm>
            <a:off x="2727750" y="3855875"/>
            <a:ext cx="3688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u="sng">
                <a:solidFill>
                  <a:srgbClr val="FF0000"/>
                </a:solidFill>
                <a:hlinkClick r:id="rId4">
                  <a:extLst>
                    <a:ext uri="{A12FA001-AC4F-418D-AE19-62706E023703}">
                      <ahyp:hlinkClr val="tx"/>
                    </a:ext>
                  </a:extLst>
                </a:hlinkClick>
              </a:rPr>
              <a:t>www.canberraseedsavers.org.au</a:t>
            </a:r>
            <a:endParaRPr sz="1800">
              <a:solidFill>
                <a:srgbClr val="FF0000"/>
              </a:solidFill>
            </a:endParaRPr>
          </a:p>
          <a:p>
            <a:pPr indent="0" lvl="0" marL="0" rtl="0" algn="l">
              <a:spcBef>
                <a:spcPts val="0"/>
              </a:spcBef>
              <a:spcAft>
                <a:spcPts val="0"/>
              </a:spcAft>
              <a:buNone/>
            </a:pPr>
            <a:r>
              <a:rPr lang="en-GB" sz="1800">
                <a:solidFill>
                  <a:schemeClr val="dk2"/>
                </a:solidFill>
              </a:rPr>
              <a:t>hello@canberraseedsavers.org.au</a:t>
            </a:r>
            <a:endParaRPr sz="1800">
              <a:solidFill>
                <a:schemeClr val="dk2"/>
              </a:solidFill>
            </a:endParaRPr>
          </a:p>
        </p:txBody>
      </p:sp>
      <p:pic>
        <p:nvPicPr>
          <p:cNvPr id="62" name="Google Shape;62;p14" title="Seedy stall.jpg"/>
          <p:cNvPicPr preferRelativeResize="0"/>
          <p:nvPr/>
        </p:nvPicPr>
        <p:blipFill>
          <a:blip r:embed="rId5">
            <a:alphaModFix/>
          </a:blip>
          <a:stretch>
            <a:fillRect/>
          </a:stretch>
        </p:blipFill>
        <p:spPr>
          <a:xfrm>
            <a:off x="5865194" y="0"/>
            <a:ext cx="3278805" cy="3088999"/>
          </a:xfrm>
          <a:prstGeom prst="rect">
            <a:avLst/>
          </a:prstGeom>
          <a:noFill/>
          <a:ln>
            <a:noFill/>
          </a:ln>
        </p:spPr>
      </p:pic>
      <p:pic>
        <p:nvPicPr>
          <p:cNvPr id="63" name="Google Shape;63;p14" title="hand of seeds.jpg"/>
          <p:cNvPicPr preferRelativeResize="0"/>
          <p:nvPr/>
        </p:nvPicPr>
        <p:blipFill>
          <a:blip r:embed="rId6">
            <a:alphaModFix/>
          </a:blip>
          <a:stretch>
            <a:fillRect/>
          </a:stretch>
        </p:blipFill>
        <p:spPr>
          <a:xfrm>
            <a:off x="0" y="0"/>
            <a:ext cx="2584350" cy="30889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3"/>
          <p:cNvPicPr preferRelativeResize="0"/>
          <p:nvPr/>
        </p:nvPicPr>
        <p:blipFill rotWithShape="1">
          <a:blip r:embed="rId3">
            <a:alphaModFix/>
          </a:blip>
          <a:srcRect b="0" l="0" r="0" t="0"/>
          <a:stretch/>
        </p:blipFill>
        <p:spPr>
          <a:xfrm>
            <a:off x="3473717" y="2803232"/>
            <a:ext cx="1785938" cy="2121694"/>
          </a:xfrm>
          <a:prstGeom prst="rect">
            <a:avLst/>
          </a:prstGeom>
          <a:noFill/>
          <a:ln>
            <a:noFill/>
          </a:ln>
        </p:spPr>
      </p:pic>
      <p:sp>
        <p:nvSpPr>
          <p:cNvPr id="137" name="Google Shape;137;p23"/>
          <p:cNvSpPr txBox="1"/>
          <p:nvPr/>
        </p:nvSpPr>
        <p:spPr>
          <a:xfrm>
            <a:off x="821206" y="169595"/>
            <a:ext cx="7575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1" i="0" lang="en-GB" sz="2700" u="none" cap="none" strike="noStrike">
                <a:solidFill>
                  <a:schemeClr val="dk1"/>
                </a:solidFill>
                <a:latin typeface="Arial Rounded"/>
                <a:ea typeface="Arial Rounded"/>
                <a:cs typeface="Arial Rounded"/>
                <a:sym typeface="Arial Rounded"/>
              </a:rPr>
              <a:t>Processing Part 1: Dry Method/ Winnowing</a:t>
            </a:r>
            <a:endParaRPr b="0" i="0" sz="1100" u="none" cap="none" strike="noStrike">
              <a:solidFill>
                <a:srgbClr val="000000"/>
              </a:solidFill>
              <a:latin typeface="Arial"/>
              <a:ea typeface="Arial"/>
              <a:cs typeface="Arial"/>
              <a:sym typeface="Arial"/>
            </a:endParaRPr>
          </a:p>
        </p:txBody>
      </p:sp>
      <p:pic>
        <p:nvPicPr>
          <p:cNvPr id="138" name="Google Shape;138;p23"/>
          <p:cNvPicPr preferRelativeResize="0"/>
          <p:nvPr/>
        </p:nvPicPr>
        <p:blipFill rotWithShape="1">
          <a:blip r:embed="rId4">
            <a:alphaModFix/>
          </a:blip>
          <a:srcRect b="0" l="0" r="0" t="0"/>
          <a:stretch/>
        </p:blipFill>
        <p:spPr>
          <a:xfrm>
            <a:off x="644693" y="3337661"/>
            <a:ext cx="1850231" cy="1385888"/>
          </a:xfrm>
          <a:prstGeom prst="rect">
            <a:avLst/>
          </a:prstGeom>
          <a:noFill/>
          <a:ln>
            <a:noFill/>
          </a:ln>
        </p:spPr>
      </p:pic>
      <p:sp>
        <p:nvSpPr>
          <p:cNvPr id="139" name="Google Shape;139;p23"/>
          <p:cNvSpPr txBox="1"/>
          <p:nvPr/>
        </p:nvSpPr>
        <p:spPr>
          <a:xfrm>
            <a:off x="574281" y="2967851"/>
            <a:ext cx="2743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Calibri"/>
                <a:ea typeface="Calibri"/>
                <a:cs typeface="Calibri"/>
                <a:sym typeface="Calibri"/>
              </a:rPr>
              <a:t>Crush the dried seed heads or pods</a:t>
            </a:r>
            <a:endParaRPr b="0" i="0" sz="1100" u="none" cap="none" strike="noStrike">
              <a:solidFill>
                <a:srgbClr val="000000"/>
              </a:solidFill>
              <a:latin typeface="Arial"/>
              <a:ea typeface="Arial"/>
              <a:cs typeface="Arial"/>
              <a:sym typeface="Arial"/>
            </a:endParaRPr>
          </a:p>
        </p:txBody>
      </p:sp>
      <p:sp>
        <p:nvSpPr>
          <p:cNvPr id="140" name="Google Shape;140;p23"/>
          <p:cNvSpPr txBox="1"/>
          <p:nvPr/>
        </p:nvSpPr>
        <p:spPr>
          <a:xfrm>
            <a:off x="4986193" y="2892938"/>
            <a:ext cx="4483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Calibri"/>
                <a:ea typeface="Calibri"/>
                <a:cs typeface="Calibri"/>
                <a:sym typeface="Calibri"/>
              </a:rPr>
              <a:t>Separate the chaff from the seeds –  called ‘winnowing’</a:t>
            </a:r>
            <a:endParaRPr b="0" i="0" sz="1100" u="none" cap="none" strike="noStrike">
              <a:solidFill>
                <a:srgbClr val="000000"/>
              </a:solidFill>
              <a:latin typeface="Arial"/>
              <a:ea typeface="Arial"/>
              <a:cs typeface="Arial"/>
              <a:sym typeface="Arial"/>
            </a:endParaRPr>
          </a:p>
        </p:txBody>
      </p:sp>
      <p:pic>
        <p:nvPicPr>
          <p:cNvPr id="141" name="Google Shape;141;p23"/>
          <p:cNvPicPr preferRelativeResize="0"/>
          <p:nvPr/>
        </p:nvPicPr>
        <p:blipFill rotWithShape="1">
          <a:blip r:embed="rId5">
            <a:alphaModFix/>
          </a:blip>
          <a:srcRect b="0" l="0" r="0" t="0"/>
          <a:stretch/>
        </p:blipFill>
        <p:spPr>
          <a:xfrm>
            <a:off x="5786355" y="3469202"/>
            <a:ext cx="1441677" cy="1161000"/>
          </a:xfrm>
          <a:prstGeom prst="rect">
            <a:avLst/>
          </a:prstGeom>
          <a:noFill/>
          <a:ln>
            <a:noFill/>
          </a:ln>
        </p:spPr>
      </p:pic>
      <p:pic>
        <p:nvPicPr>
          <p:cNvPr id="142" name="Google Shape;142;p23"/>
          <p:cNvPicPr preferRelativeResize="0"/>
          <p:nvPr/>
        </p:nvPicPr>
        <p:blipFill rotWithShape="1">
          <a:blip r:embed="rId6">
            <a:alphaModFix/>
          </a:blip>
          <a:srcRect b="0" l="0" r="0" t="0"/>
          <a:stretch/>
        </p:blipFill>
        <p:spPr>
          <a:xfrm>
            <a:off x="7315199" y="3350061"/>
            <a:ext cx="1614488" cy="1293019"/>
          </a:xfrm>
          <a:prstGeom prst="rect">
            <a:avLst/>
          </a:prstGeom>
          <a:noFill/>
          <a:ln>
            <a:noFill/>
          </a:ln>
        </p:spPr>
      </p:pic>
      <p:sp>
        <p:nvSpPr>
          <p:cNvPr id="143" name="Google Shape;143;p23"/>
          <p:cNvSpPr txBox="1"/>
          <p:nvPr/>
        </p:nvSpPr>
        <p:spPr>
          <a:xfrm>
            <a:off x="5786355" y="4723549"/>
            <a:ext cx="3400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Pictures from www.urbanfoodgarden.org</a:t>
            </a:r>
            <a:endParaRPr b="0" i="0" sz="1100" u="none" cap="none" strike="noStrike">
              <a:solidFill>
                <a:srgbClr val="000000"/>
              </a:solidFill>
              <a:latin typeface="Arial"/>
              <a:ea typeface="Arial"/>
              <a:cs typeface="Arial"/>
              <a:sym typeface="Arial"/>
            </a:endParaRPr>
          </a:p>
        </p:txBody>
      </p:sp>
      <p:pic>
        <p:nvPicPr>
          <p:cNvPr id="144" name="Google Shape;144;p23"/>
          <p:cNvPicPr preferRelativeResize="0"/>
          <p:nvPr/>
        </p:nvPicPr>
        <p:blipFill>
          <a:blip r:embed="rId7">
            <a:alphaModFix/>
          </a:blip>
          <a:stretch>
            <a:fillRect/>
          </a:stretch>
        </p:blipFill>
        <p:spPr>
          <a:xfrm>
            <a:off x="6908752" y="664550"/>
            <a:ext cx="2020924" cy="2218224"/>
          </a:xfrm>
          <a:prstGeom prst="rect">
            <a:avLst/>
          </a:prstGeom>
          <a:noFill/>
          <a:ln>
            <a:noFill/>
          </a:ln>
        </p:spPr>
      </p:pic>
      <p:pic>
        <p:nvPicPr>
          <p:cNvPr id="145" name="Google Shape;145;p23"/>
          <p:cNvPicPr preferRelativeResize="0"/>
          <p:nvPr/>
        </p:nvPicPr>
        <p:blipFill>
          <a:blip r:embed="rId8">
            <a:alphaModFix/>
          </a:blip>
          <a:stretch>
            <a:fillRect/>
          </a:stretch>
        </p:blipFill>
        <p:spPr>
          <a:xfrm>
            <a:off x="3473725" y="744893"/>
            <a:ext cx="2534702" cy="1967856"/>
          </a:xfrm>
          <a:prstGeom prst="rect">
            <a:avLst/>
          </a:prstGeom>
          <a:noFill/>
          <a:ln>
            <a:noFill/>
          </a:ln>
        </p:spPr>
      </p:pic>
      <p:pic>
        <p:nvPicPr>
          <p:cNvPr id="146" name="Google Shape;146;p23"/>
          <p:cNvPicPr preferRelativeResize="0"/>
          <p:nvPr/>
        </p:nvPicPr>
        <p:blipFill>
          <a:blip r:embed="rId9">
            <a:alphaModFix/>
          </a:blip>
          <a:stretch>
            <a:fillRect/>
          </a:stretch>
        </p:blipFill>
        <p:spPr>
          <a:xfrm>
            <a:off x="644700" y="702012"/>
            <a:ext cx="2218225" cy="2218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628650" y="273844"/>
            <a:ext cx="7886700" cy="754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2700"/>
              <a:buFont typeface="Arial Rounded"/>
              <a:buNone/>
            </a:pPr>
            <a:r>
              <a:rPr b="1" lang="en-GB" sz="2700">
                <a:latin typeface="Arial Rounded"/>
                <a:ea typeface="Arial Rounded"/>
                <a:cs typeface="Arial Rounded"/>
                <a:sym typeface="Arial Rounded"/>
              </a:rPr>
              <a:t>Processing Part 2: wet method/fermentation</a:t>
            </a:r>
            <a:endParaRPr/>
          </a:p>
        </p:txBody>
      </p:sp>
      <p:sp>
        <p:nvSpPr>
          <p:cNvPr id="153" name="Google Shape;153;p24"/>
          <p:cNvSpPr txBox="1"/>
          <p:nvPr>
            <p:ph idx="1" type="body"/>
          </p:nvPr>
        </p:nvSpPr>
        <p:spPr>
          <a:xfrm>
            <a:off x="628650" y="1028701"/>
            <a:ext cx="7886700" cy="3343200"/>
          </a:xfrm>
          <a:prstGeom prst="rect">
            <a:avLst/>
          </a:prstGeom>
          <a:noFill/>
          <a:ln>
            <a:noFill/>
          </a:ln>
        </p:spPr>
        <p:txBody>
          <a:bodyPr anchorCtr="0" anchor="t" bIns="34275" lIns="68575" spcFirstLastPara="1" rIns="68575" wrap="square" tIns="34275">
            <a:normAutofit/>
          </a:bodyPr>
          <a:lstStyle/>
          <a:p>
            <a:pPr indent="0" lvl="0" marL="0" rtl="0" algn="l">
              <a:lnSpc>
                <a:spcPct val="70000"/>
              </a:lnSpc>
              <a:spcBef>
                <a:spcPts val="0"/>
              </a:spcBef>
              <a:spcAft>
                <a:spcPts val="0"/>
              </a:spcAft>
              <a:buClr>
                <a:schemeClr val="dk1"/>
              </a:buClr>
              <a:buSzPts val="700"/>
              <a:buNone/>
            </a:pPr>
            <a:r>
              <a:t/>
            </a:r>
            <a:endParaRPr sz="700"/>
          </a:p>
          <a:p>
            <a:pPr indent="0" lvl="0" marL="0" rtl="0" algn="l">
              <a:lnSpc>
                <a:spcPct val="70000"/>
              </a:lnSpc>
              <a:spcBef>
                <a:spcPts val="800"/>
              </a:spcBef>
              <a:spcAft>
                <a:spcPts val="0"/>
              </a:spcAft>
              <a:buClr>
                <a:schemeClr val="dk1"/>
              </a:buClr>
              <a:buSzPts val="1800"/>
              <a:buNone/>
            </a:pPr>
            <a:r>
              <a:rPr lang="en-GB" sz="1800">
                <a:solidFill>
                  <a:schemeClr val="dk1"/>
                </a:solidFill>
              </a:rPr>
              <a:t>All methods: cut open →  scoop out pulp + seed </a:t>
            </a:r>
            <a:endParaRPr>
              <a:solidFill>
                <a:schemeClr val="dk1"/>
              </a:solidFill>
            </a:endParaRPr>
          </a:p>
          <a:p>
            <a:pPr indent="0" lvl="0" marL="0" rtl="0" algn="l">
              <a:lnSpc>
                <a:spcPct val="70000"/>
              </a:lnSpc>
              <a:spcBef>
                <a:spcPts val="800"/>
              </a:spcBef>
              <a:spcAft>
                <a:spcPts val="0"/>
              </a:spcAft>
              <a:buClr>
                <a:schemeClr val="dk1"/>
              </a:buClr>
              <a:buSzPts val="600"/>
              <a:buNone/>
            </a:pPr>
            <a:r>
              <a:t/>
            </a:r>
            <a:endParaRPr sz="600">
              <a:solidFill>
                <a:schemeClr val="dk1"/>
              </a:solidFill>
            </a:endParaRPr>
          </a:p>
          <a:p>
            <a:pPr indent="0" lvl="0" marL="0" rtl="0" algn="l">
              <a:lnSpc>
                <a:spcPct val="70000"/>
              </a:lnSpc>
              <a:spcBef>
                <a:spcPts val="800"/>
              </a:spcBef>
              <a:spcAft>
                <a:spcPts val="0"/>
              </a:spcAft>
              <a:buClr>
                <a:schemeClr val="dk1"/>
              </a:buClr>
              <a:buSzPts val="1800"/>
              <a:buNone/>
            </a:pPr>
            <a:r>
              <a:rPr lang="en-GB" sz="1800">
                <a:solidFill>
                  <a:schemeClr val="dk1"/>
                </a:solidFill>
              </a:rPr>
              <a:t>Then either dry, wash or ferment</a:t>
            </a:r>
            <a:endParaRPr>
              <a:solidFill>
                <a:schemeClr val="dk1"/>
              </a:solidFill>
            </a:endParaRPr>
          </a:p>
          <a:p>
            <a:pPr indent="0" lvl="0" marL="0" rtl="0" algn="l">
              <a:lnSpc>
                <a:spcPct val="70000"/>
              </a:lnSpc>
              <a:spcBef>
                <a:spcPts val="800"/>
              </a:spcBef>
              <a:spcAft>
                <a:spcPts val="0"/>
              </a:spcAft>
              <a:buClr>
                <a:schemeClr val="dk1"/>
              </a:buClr>
              <a:buSzPts val="600"/>
              <a:buNone/>
            </a:pPr>
            <a:r>
              <a:t/>
            </a:r>
            <a:endParaRPr sz="600">
              <a:solidFill>
                <a:schemeClr val="dk1"/>
              </a:solidFill>
            </a:endParaRPr>
          </a:p>
          <a:p>
            <a:pPr indent="0" lvl="0" marL="0" rtl="0" algn="l">
              <a:lnSpc>
                <a:spcPct val="70000"/>
              </a:lnSpc>
              <a:spcBef>
                <a:spcPts val="800"/>
              </a:spcBef>
              <a:spcAft>
                <a:spcPts val="0"/>
              </a:spcAft>
              <a:buClr>
                <a:schemeClr val="dk1"/>
              </a:buClr>
              <a:buSzPts val="1800"/>
              <a:buNone/>
            </a:pPr>
            <a:r>
              <a:rPr lang="en-GB" sz="1800">
                <a:solidFill>
                  <a:schemeClr val="dk1"/>
                </a:solidFill>
              </a:rPr>
              <a:t>Dry: spread out to dry on paper towel for a few days</a:t>
            </a:r>
            <a:endParaRPr>
              <a:solidFill>
                <a:schemeClr val="dk1"/>
              </a:solidFill>
            </a:endParaRPr>
          </a:p>
          <a:p>
            <a:pPr indent="0" lvl="0" marL="0" rtl="0" algn="l">
              <a:lnSpc>
                <a:spcPct val="70000"/>
              </a:lnSpc>
              <a:spcBef>
                <a:spcPts val="800"/>
              </a:spcBef>
              <a:spcAft>
                <a:spcPts val="0"/>
              </a:spcAft>
              <a:buClr>
                <a:schemeClr val="dk1"/>
              </a:buClr>
              <a:buSzPts val="1800"/>
              <a:buNone/>
            </a:pPr>
            <a:r>
              <a:rPr lang="en-GB" sz="1800">
                <a:solidFill>
                  <a:schemeClr val="dk1"/>
                </a:solidFill>
              </a:rPr>
              <a:t> → label and store</a:t>
            </a:r>
            <a:endParaRPr sz="700">
              <a:solidFill>
                <a:schemeClr val="dk1"/>
              </a:solidFill>
            </a:endParaRPr>
          </a:p>
          <a:p>
            <a:pPr indent="0" lvl="0" marL="0" rtl="0" algn="l">
              <a:lnSpc>
                <a:spcPct val="70000"/>
              </a:lnSpc>
              <a:spcBef>
                <a:spcPts val="800"/>
              </a:spcBef>
              <a:spcAft>
                <a:spcPts val="0"/>
              </a:spcAft>
              <a:buClr>
                <a:schemeClr val="dk1"/>
              </a:buClr>
              <a:buSzPts val="600"/>
              <a:buNone/>
            </a:pPr>
            <a:r>
              <a:t/>
            </a:r>
            <a:endParaRPr sz="600">
              <a:solidFill>
                <a:schemeClr val="dk1"/>
              </a:solidFill>
            </a:endParaRPr>
          </a:p>
          <a:p>
            <a:pPr indent="0" lvl="0" marL="0" rtl="0" algn="l">
              <a:lnSpc>
                <a:spcPct val="70000"/>
              </a:lnSpc>
              <a:spcBef>
                <a:spcPts val="800"/>
              </a:spcBef>
              <a:spcAft>
                <a:spcPts val="0"/>
              </a:spcAft>
              <a:buClr>
                <a:schemeClr val="dk1"/>
              </a:buClr>
              <a:buSzPts val="1800"/>
              <a:buNone/>
            </a:pPr>
            <a:r>
              <a:rPr lang="en-GB" sz="1800">
                <a:solidFill>
                  <a:schemeClr val="dk1"/>
                </a:solidFill>
              </a:rPr>
              <a:t>Wash: wash seeds with water and sieve to remove </a:t>
            </a:r>
            <a:endParaRPr>
              <a:solidFill>
                <a:schemeClr val="dk1"/>
              </a:solidFill>
            </a:endParaRPr>
          </a:p>
          <a:p>
            <a:pPr indent="0" lvl="0" marL="0" rtl="0" algn="l">
              <a:lnSpc>
                <a:spcPct val="70000"/>
              </a:lnSpc>
              <a:spcBef>
                <a:spcPts val="800"/>
              </a:spcBef>
              <a:spcAft>
                <a:spcPts val="0"/>
              </a:spcAft>
              <a:buClr>
                <a:schemeClr val="dk1"/>
              </a:buClr>
              <a:buSzPts val="1800"/>
              <a:buNone/>
            </a:pPr>
            <a:r>
              <a:rPr lang="en-GB" sz="1800">
                <a:solidFill>
                  <a:schemeClr val="dk1"/>
                </a:solidFill>
              </a:rPr>
              <a:t>pulp → dry → label and store</a:t>
            </a:r>
            <a:endParaRPr>
              <a:solidFill>
                <a:schemeClr val="dk1"/>
              </a:solidFill>
            </a:endParaRPr>
          </a:p>
          <a:p>
            <a:pPr indent="0" lvl="0" marL="0" rtl="0" algn="l">
              <a:lnSpc>
                <a:spcPct val="70000"/>
              </a:lnSpc>
              <a:spcBef>
                <a:spcPts val="800"/>
              </a:spcBef>
              <a:spcAft>
                <a:spcPts val="0"/>
              </a:spcAft>
              <a:buClr>
                <a:schemeClr val="dk1"/>
              </a:buClr>
              <a:buSzPts val="600"/>
              <a:buNone/>
            </a:pPr>
            <a:r>
              <a:t/>
            </a:r>
            <a:endParaRPr sz="600">
              <a:solidFill>
                <a:schemeClr val="dk1"/>
              </a:solidFill>
            </a:endParaRPr>
          </a:p>
          <a:p>
            <a:pPr indent="0" lvl="0" marL="0" rtl="0" algn="l">
              <a:lnSpc>
                <a:spcPct val="70000"/>
              </a:lnSpc>
              <a:spcBef>
                <a:spcPts val="800"/>
              </a:spcBef>
              <a:spcAft>
                <a:spcPts val="0"/>
              </a:spcAft>
              <a:buClr>
                <a:schemeClr val="dk1"/>
              </a:buClr>
              <a:buSzPts val="1800"/>
              <a:buNone/>
            </a:pPr>
            <a:r>
              <a:rPr lang="en-GB" sz="1800">
                <a:solidFill>
                  <a:schemeClr val="dk1"/>
                </a:solidFill>
              </a:rPr>
              <a:t>Ferment:  pulp + seed → bowl with some water → cover → ferment for 2-3 days → wait for scum to form on top of water → rinse and rub through sieve to clean the seeds </a:t>
            </a:r>
            <a:r>
              <a:rPr lang="en-GB" sz="1700">
                <a:solidFill>
                  <a:schemeClr val="dk1"/>
                </a:solidFill>
              </a:rPr>
              <a:t>→ </a:t>
            </a:r>
            <a:r>
              <a:rPr lang="en-GB" sz="1800">
                <a:solidFill>
                  <a:schemeClr val="dk1"/>
                </a:solidFill>
              </a:rPr>
              <a:t>clean and dry, label and store</a:t>
            </a:r>
            <a:endParaRPr>
              <a:solidFill>
                <a:schemeClr val="dk1"/>
              </a:solidFill>
            </a:endParaRPr>
          </a:p>
        </p:txBody>
      </p:sp>
      <p:pic>
        <p:nvPicPr>
          <p:cNvPr id="154" name="Google Shape;154;p24"/>
          <p:cNvPicPr preferRelativeResize="0"/>
          <p:nvPr/>
        </p:nvPicPr>
        <p:blipFill rotWithShape="1">
          <a:blip r:embed="rId3">
            <a:alphaModFix/>
          </a:blip>
          <a:srcRect b="0" l="0" r="0" t="0"/>
          <a:stretch/>
        </p:blipFill>
        <p:spPr>
          <a:xfrm>
            <a:off x="6229350" y="1164431"/>
            <a:ext cx="2153840" cy="18359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5"/>
          <p:cNvPicPr preferRelativeResize="0"/>
          <p:nvPr/>
        </p:nvPicPr>
        <p:blipFill>
          <a:blip r:embed="rId3">
            <a:alphaModFix/>
          </a:blip>
          <a:stretch>
            <a:fillRect/>
          </a:stretch>
        </p:blipFill>
        <p:spPr>
          <a:xfrm>
            <a:off x="4572000" y="152408"/>
            <a:ext cx="3870961" cy="4838702"/>
          </a:xfrm>
          <a:prstGeom prst="rect">
            <a:avLst/>
          </a:prstGeom>
          <a:noFill/>
          <a:ln>
            <a:noFill/>
          </a:ln>
        </p:spPr>
      </p:pic>
      <p:pic>
        <p:nvPicPr>
          <p:cNvPr id="160" name="Google Shape;160;p25"/>
          <p:cNvPicPr preferRelativeResize="0"/>
          <p:nvPr/>
        </p:nvPicPr>
        <p:blipFill>
          <a:blip r:embed="rId4">
            <a:alphaModFix/>
          </a:blip>
          <a:stretch>
            <a:fillRect/>
          </a:stretch>
        </p:blipFill>
        <p:spPr>
          <a:xfrm>
            <a:off x="408094" y="152400"/>
            <a:ext cx="3870961" cy="48387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65" name="Shape 165"/>
        <p:cNvGrpSpPr/>
        <p:nvPr/>
      </p:nvGrpSpPr>
      <p:grpSpPr>
        <a:xfrm>
          <a:off x="0" y="0"/>
          <a:ext cx="0" cy="0"/>
          <a:chOff x="0" y="0"/>
          <a:chExt cx="0" cy="0"/>
        </a:xfrm>
      </p:grpSpPr>
      <p:sp>
        <p:nvSpPr>
          <p:cNvPr id="166" name="Google Shape;166;p26"/>
          <p:cNvSpPr txBox="1"/>
          <p:nvPr>
            <p:ph type="title"/>
          </p:nvPr>
        </p:nvSpPr>
        <p:spPr>
          <a:xfrm>
            <a:off x="471488" y="129183"/>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Rounded"/>
              <a:buNone/>
            </a:pPr>
            <a:r>
              <a:rPr b="1" lang="en-GB">
                <a:latin typeface="Arial Rounded"/>
                <a:ea typeface="Arial Rounded"/>
                <a:cs typeface="Arial Rounded"/>
                <a:sym typeface="Arial Rounded"/>
              </a:rPr>
              <a:t>Storing Seeds</a:t>
            </a:r>
            <a:endParaRPr/>
          </a:p>
        </p:txBody>
      </p:sp>
      <p:sp>
        <p:nvSpPr>
          <p:cNvPr id="167" name="Google Shape;167;p26"/>
          <p:cNvSpPr txBox="1"/>
          <p:nvPr>
            <p:ph idx="1" type="body"/>
          </p:nvPr>
        </p:nvSpPr>
        <p:spPr>
          <a:xfrm>
            <a:off x="471488" y="874964"/>
            <a:ext cx="5915100" cy="2447700"/>
          </a:xfrm>
          <a:prstGeom prst="rect">
            <a:avLst/>
          </a:prstGeom>
          <a:noFill/>
          <a:ln>
            <a:noFill/>
          </a:ln>
        </p:spPr>
        <p:txBody>
          <a:bodyPr anchorCtr="0" anchor="t" bIns="34275" lIns="68575" spcFirstLastPara="1" rIns="68575" wrap="square" tIns="34275">
            <a:normAutofit lnSpcReduction="10000"/>
          </a:bodyPr>
          <a:lstStyle/>
          <a:p>
            <a:pPr indent="-184150" lvl="0" marL="177800" rtl="0" algn="l">
              <a:lnSpc>
                <a:spcPct val="90000"/>
              </a:lnSpc>
              <a:spcBef>
                <a:spcPts val="0"/>
              </a:spcBef>
              <a:spcAft>
                <a:spcPts val="0"/>
              </a:spcAft>
              <a:buSzPts val="2300"/>
              <a:buChar char="•"/>
            </a:pPr>
            <a:r>
              <a:rPr lang="en-GB" sz="2000">
                <a:solidFill>
                  <a:schemeClr val="dk1"/>
                </a:solidFill>
              </a:rPr>
              <a:t>Viable for different lengths of time - parsnips v tomatoes; conditions of storage</a:t>
            </a:r>
            <a:endParaRPr sz="2000">
              <a:solidFill>
                <a:schemeClr val="dk1"/>
              </a:solidFill>
            </a:endParaRPr>
          </a:p>
          <a:p>
            <a:pPr indent="-184150" lvl="0" marL="177800" rtl="0" algn="l">
              <a:lnSpc>
                <a:spcPct val="90000"/>
              </a:lnSpc>
              <a:spcBef>
                <a:spcPts val="800"/>
              </a:spcBef>
              <a:spcAft>
                <a:spcPts val="0"/>
              </a:spcAft>
              <a:buSzPts val="2300"/>
              <a:buChar char="•"/>
            </a:pPr>
            <a:r>
              <a:rPr lang="en-GB" sz="2000">
                <a:solidFill>
                  <a:schemeClr val="dk1"/>
                </a:solidFill>
              </a:rPr>
              <a:t>Must stay DRY and be clean – sealed, roasted rice, </a:t>
            </a:r>
            <a:r>
              <a:rPr lang="en-GB" sz="2000">
                <a:solidFill>
                  <a:schemeClr val="dk1"/>
                </a:solidFill>
              </a:rPr>
              <a:t>desiccant</a:t>
            </a:r>
            <a:r>
              <a:rPr lang="en-GB" sz="2000">
                <a:solidFill>
                  <a:schemeClr val="dk1"/>
                </a:solidFill>
              </a:rPr>
              <a:t> packets, glass or plastic containers</a:t>
            </a:r>
            <a:endParaRPr sz="2000">
              <a:solidFill>
                <a:schemeClr val="dk1"/>
              </a:solidFill>
            </a:endParaRPr>
          </a:p>
          <a:p>
            <a:pPr indent="-184150" lvl="0" marL="177800" rtl="0" algn="l">
              <a:lnSpc>
                <a:spcPct val="90000"/>
              </a:lnSpc>
              <a:spcBef>
                <a:spcPts val="800"/>
              </a:spcBef>
              <a:spcAft>
                <a:spcPts val="0"/>
              </a:spcAft>
              <a:buSzPts val="2300"/>
              <a:buChar char="•"/>
            </a:pPr>
            <a:r>
              <a:rPr lang="en-GB" sz="2000">
                <a:solidFill>
                  <a:schemeClr val="dk1"/>
                </a:solidFill>
              </a:rPr>
              <a:t>Label </a:t>
            </a:r>
            <a:r>
              <a:rPr i="1" lang="en-GB" sz="2000">
                <a:solidFill>
                  <a:schemeClr val="dk1"/>
                </a:solidFill>
              </a:rPr>
              <a:t>everything</a:t>
            </a:r>
            <a:r>
              <a:rPr lang="en-GB" sz="2000">
                <a:solidFill>
                  <a:schemeClr val="dk1"/>
                </a:solidFill>
              </a:rPr>
              <a:t> – variety (with latin name), date of harvest, location</a:t>
            </a:r>
            <a:endParaRPr sz="2000">
              <a:solidFill>
                <a:schemeClr val="dk1"/>
              </a:solidFill>
            </a:endParaRPr>
          </a:p>
          <a:p>
            <a:pPr indent="0" lvl="0" marL="0" rtl="0" algn="l">
              <a:lnSpc>
                <a:spcPct val="90000"/>
              </a:lnSpc>
              <a:spcBef>
                <a:spcPts val="800"/>
              </a:spcBef>
              <a:spcAft>
                <a:spcPts val="0"/>
              </a:spcAft>
              <a:buClr>
                <a:schemeClr val="dk1"/>
              </a:buClr>
              <a:buSzPts val="2100"/>
              <a:buNone/>
            </a:pPr>
            <a:r>
              <a:t/>
            </a:r>
            <a:endParaRPr/>
          </a:p>
        </p:txBody>
      </p:sp>
      <p:pic>
        <p:nvPicPr>
          <p:cNvPr id="168" name="Google Shape;168;p26"/>
          <p:cNvPicPr preferRelativeResize="0"/>
          <p:nvPr/>
        </p:nvPicPr>
        <p:blipFill rotWithShape="1">
          <a:blip r:embed="rId3">
            <a:alphaModFix/>
          </a:blip>
          <a:srcRect b="0" l="0" r="0" t="0"/>
          <a:stretch/>
        </p:blipFill>
        <p:spPr>
          <a:xfrm>
            <a:off x="200025" y="3043824"/>
            <a:ext cx="3159404" cy="1906800"/>
          </a:xfrm>
          <a:prstGeom prst="rect">
            <a:avLst/>
          </a:prstGeom>
          <a:noFill/>
          <a:ln>
            <a:noFill/>
          </a:ln>
        </p:spPr>
      </p:pic>
      <p:pic>
        <p:nvPicPr>
          <p:cNvPr id="169" name="Google Shape;169;p26"/>
          <p:cNvPicPr preferRelativeResize="0"/>
          <p:nvPr/>
        </p:nvPicPr>
        <p:blipFill rotWithShape="1">
          <a:blip r:embed="rId4">
            <a:alphaModFix/>
          </a:blip>
          <a:srcRect b="0" l="0" r="0" t="0"/>
          <a:stretch/>
        </p:blipFill>
        <p:spPr>
          <a:xfrm>
            <a:off x="7087345" y="2532459"/>
            <a:ext cx="1955761" cy="2418160"/>
          </a:xfrm>
          <a:prstGeom prst="rect">
            <a:avLst/>
          </a:prstGeom>
          <a:noFill/>
          <a:ln>
            <a:noFill/>
          </a:ln>
        </p:spPr>
      </p:pic>
      <p:pic>
        <p:nvPicPr>
          <p:cNvPr id="170" name="Google Shape;170;p26"/>
          <p:cNvPicPr preferRelativeResize="0"/>
          <p:nvPr/>
        </p:nvPicPr>
        <p:blipFill rotWithShape="1">
          <a:blip r:embed="rId5">
            <a:alphaModFix/>
          </a:blip>
          <a:srcRect b="0" l="0" r="0" t="0"/>
          <a:stretch/>
        </p:blipFill>
        <p:spPr>
          <a:xfrm>
            <a:off x="3529013" y="3097421"/>
            <a:ext cx="2402598" cy="1799629"/>
          </a:xfrm>
          <a:prstGeom prst="rect">
            <a:avLst/>
          </a:prstGeom>
          <a:noFill/>
          <a:ln>
            <a:noFill/>
          </a:ln>
        </p:spPr>
      </p:pic>
      <p:pic>
        <p:nvPicPr>
          <p:cNvPr id="171" name="Google Shape;171;p26"/>
          <p:cNvPicPr preferRelativeResize="0"/>
          <p:nvPr/>
        </p:nvPicPr>
        <p:blipFill rotWithShape="1">
          <a:blip r:embed="rId6">
            <a:alphaModFix/>
          </a:blip>
          <a:srcRect b="0" l="0" r="0" t="0"/>
          <a:stretch/>
        </p:blipFill>
        <p:spPr>
          <a:xfrm>
            <a:off x="6321974" y="386949"/>
            <a:ext cx="2622001" cy="1799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75" name="Shape 175"/>
        <p:cNvGrpSpPr/>
        <p:nvPr/>
      </p:nvGrpSpPr>
      <p:grpSpPr>
        <a:xfrm>
          <a:off x="0" y="0"/>
          <a:ext cx="0" cy="0"/>
          <a:chOff x="0" y="0"/>
          <a:chExt cx="0" cy="0"/>
        </a:xfrm>
      </p:grpSpPr>
      <p:pic>
        <p:nvPicPr>
          <p:cNvPr id="176" name="Google Shape;176;p27"/>
          <p:cNvPicPr preferRelativeResize="0"/>
          <p:nvPr/>
        </p:nvPicPr>
        <p:blipFill>
          <a:blip r:embed="rId3">
            <a:alphaModFix/>
          </a:blip>
          <a:stretch>
            <a:fillRect/>
          </a:stretch>
        </p:blipFill>
        <p:spPr>
          <a:xfrm>
            <a:off x="5427500" y="0"/>
            <a:ext cx="3716501" cy="3716501"/>
          </a:xfrm>
          <a:prstGeom prst="rect">
            <a:avLst/>
          </a:prstGeom>
          <a:noFill/>
          <a:ln>
            <a:noFill/>
          </a:ln>
        </p:spPr>
      </p:pic>
      <p:sp>
        <p:nvSpPr>
          <p:cNvPr id="177" name="Google Shape;177;p27"/>
          <p:cNvSpPr txBox="1"/>
          <p:nvPr/>
        </p:nvSpPr>
        <p:spPr>
          <a:xfrm>
            <a:off x="5564250" y="15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78" name="Google Shape;178;p27"/>
          <p:cNvPicPr preferRelativeResize="0"/>
          <p:nvPr/>
        </p:nvPicPr>
        <p:blipFill>
          <a:blip r:embed="rId4">
            <a:alphaModFix/>
          </a:blip>
          <a:stretch>
            <a:fillRect/>
          </a:stretch>
        </p:blipFill>
        <p:spPr>
          <a:xfrm>
            <a:off x="0" y="0"/>
            <a:ext cx="2884375" cy="4038100"/>
          </a:xfrm>
          <a:prstGeom prst="rect">
            <a:avLst/>
          </a:prstGeom>
          <a:noFill/>
          <a:ln>
            <a:noFill/>
          </a:ln>
        </p:spPr>
      </p:pic>
      <p:pic>
        <p:nvPicPr>
          <p:cNvPr id="179" name="Google Shape;179;p27"/>
          <p:cNvPicPr preferRelativeResize="0"/>
          <p:nvPr/>
        </p:nvPicPr>
        <p:blipFill>
          <a:blip r:embed="rId5">
            <a:alphaModFix/>
          </a:blip>
          <a:stretch>
            <a:fillRect/>
          </a:stretch>
        </p:blipFill>
        <p:spPr>
          <a:xfrm>
            <a:off x="2806200" y="0"/>
            <a:ext cx="2621299" cy="2610044"/>
          </a:xfrm>
          <a:prstGeom prst="rect">
            <a:avLst/>
          </a:prstGeom>
          <a:noFill/>
          <a:ln>
            <a:noFill/>
          </a:ln>
        </p:spPr>
      </p:pic>
      <p:pic>
        <p:nvPicPr>
          <p:cNvPr id="180" name="Google Shape;180;p27"/>
          <p:cNvPicPr preferRelativeResize="0"/>
          <p:nvPr/>
        </p:nvPicPr>
        <p:blipFill>
          <a:blip r:embed="rId6">
            <a:alphaModFix/>
          </a:blip>
          <a:stretch>
            <a:fillRect/>
          </a:stretch>
        </p:blipFill>
        <p:spPr>
          <a:xfrm>
            <a:off x="2713748" y="2571747"/>
            <a:ext cx="3716499" cy="255707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 name="Shape 67"/>
        <p:cNvGrpSpPr/>
        <p:nvPr/>
      </p:nvGrpSpPr>
      <p:grpSpPr>
        <a:xfrm>
          <a:off x="0" y="0"/>
          <a:ext cx="0" cy="0"/>
          <a:chOff x="0" y="0"/>
          <a:chExt cx="0" cy="0"/>
        </a:xfrm>
      </p:grpSpPr>
      <p:sp>
        <p:nvSpPr>
          <p:cNvPr id="68" name="Google Shape;68;p15"/>
          <p:cNvSpPr txBox="1"/>
          <p:nvPr/>
        </p:nvSpPr>
        <p:spPr>
          <a:xfrm>
            <a:off x="4912275" y="3310575"/>
            <a:ext cx="4026900" cy="1416000"/>
          </a:xfrm>
          <a:prstGeom prst="rect">
            <a:avLst/>
          </a:prstGeom>
          <a:solidFill>
            <a:srgbClr val="6AA84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chemeClr val="dk1"/>
                </a:solidFill>
              </a:rPr>
              <a:t>Why save seeds?</a:t>
            </a:r>
            <a:endParaRPr sz="2000">
              <a:solidFill>
                <a:schemeClr val="dk1"/>
              </a:solidFill>
            </a:endParaRPr>
          </a:p>
          <a:p>
            <a:pPr indent="0" lvl="0" marL="0" rtl="0" algn="l">
              <a:spcBef>
                <a:spcPts val="0"/>
              </a:spcBef>
              <a:spcAft>
                <a:spcPts val="0"/>
              </a:spcAft>
              <a:buNone/>
            </a:pPr>
            <a:r>
              <a:rPr lang="en-GB" sz="2000">
                <a:solidFill>
                  <a:schemeClr val="dk1"/>
                </a:solidFill>
              </a:rPr>
              <a:t>Basics of seed saving</a:t>
            </a:r>
            <a:endParaRPr sz="2000">
              <a:solidFill>
                <a:schemeClr val="dk1"/>
              </a:solidFill>
            </a:endParaRPr>
          </a:p>
          <a:p>
            <a:pPr indent="0" lvl="0" marL="0" rtl="0" algn="l">
              <a:spcBef>
                <a:spcPts val="0"/>
              </a:spcBef>
              <a:spcAft>
                <a:spcPts val="0"/>
              </a:spcAft>
              <a:buNone/>
            </a:pPr>
            <a:r>
              <a:rPr lang="en-GB" sz="2000">
                <a:solidFill>
                  <a:schemeClr val="dk1"/>
                </a:solidFill>
              </a:rPr>
              <a:t>Wet &amp; dry seed processing</a:t>
            </a:r>
            <a:endParaRPr sz="2000">
              <a:solidFill>
                <a:schemeClr val="dk1"/>
              </a:solidFill>
            </a:endParaRPr>
          </a:p>
          <a:p>
            <a:pPr indent="0" lvl="0" marL="0" rtl="0" algn="l">
              <a:spcBef>
                <a:spcPts val="0"/>
              </a:spcBef>
              <a:spcAft>
                <a:spcPts val="0"/>
              </a:spcAft>
              <a:buNone/>
            </a:pPr>
            <a:r>
              <a:rPr lang="en-GB" sz="2000">
                <a:solidFill>
                  <a:schemeClr val="dk1"/>
                </a:solidFill>
              </a:rPr>
              <a:t>How to get started this season!</a:t>
            </a:r>
            <a:endParaRPr sz="2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73" name="Shape 73"/>
        <p:cNvGrpSpPr/>
        <p:nvPr/>
      </p:nvGrpSpPr>
      <p:grpSpPr>
        <a:xfrm>
          <a:off x="0" y="0"/>
          <a:ext cx="0" cy="0"/>
          <a:chOff x="0" y="0"/>
          <a:chExt cx="0" cy="0"/>
        </a:xfrm>
      </p:grpSpPr>
      <p:sp>
        <p:nvSpPr>
          <p:cNvPr id="74" name="Google Shape;74;p16"/>
          <p:cNvSpPr txBox="1"/>
          <p:nvPr/>
        </p:nvSpPr>
        <p:spPr>
          <a:xfrm>
            <a:off x="464574" y="319845"/>
            <a:ext cx="4037400" cy="145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0" i="0" lang="en-GB" sz="1800" u="none" cap="none" strike="noStrike">
                <a:solidFill>
                  <a:schemeClr val="dk1"/>
                </a:solidFill>
                <a:latin typeface="Arial"/>
                <a:ea typeface="Arial"/>
                <a:cs typeface="Arial"/>
                <a:sym typeface="Arial"/>
              </a:rPr>
              <a:t>Seeds are </a:t>
            </a:r>
            <a:r>
              <a:rPr b="0" i="0" lang="en-GB" sz="1800" u="none" cap="none" strike="noStrike">
                <a:solidFill>
                  <a:srgbClr val="FF00FF"/>
                </a:solidFill>
                <a:latin typeface="Arial"/>
                <a:ea typeface="Arial"/>
                <a:cs typeface="Arial"/>
                <a:sym typeface="Arial"/>
              </a:rPr>
              <a:t>life</a:t>
            </a:r>
            <a:r>
              <a:rPr b="0" i="0" lang="en-GB" sz="1800" u="none" cap="none" strike="noStrike">
                <a:solidFill>
                  <a:schemeClr val="dk1"/>
                </a:solidFill>
                <a:latin typeface="Arial"/>
                <a:ea typeface="Arial"/>
                <a:cs typeface="Arial"/>
                <a:sym typeface="Arial"/>
              </a:rPr>
              <a:t> – from each little seed comes all the genetic information for a new plant, flowers, fruit, seeds and on and on. Seeds are th</a:t>
            </a:r>
            <a:r>
              <a:rPr lang="en-GB" sz="1800">
                <a:solidFill>
                  <a:schemeClr val="dk1"/>
                </a:solidFill>
              </a:rPr>
              <a:t>e basis of our </a:t>
            </a:r>
            <a:r>
              <a:rPr lang="en-GB" sz="1800">
                <a:solidFill>
                  <a:srgbClr val="FF00FF"/>
                </a:solidFill>
              </a:rPr>
              <a:t>food system.</a:t>
            </a:r>
            <a:endParaRPr b="0" i="0" sz="1800" u="none" cap="none" strike="noStrike">
              <a:solidFill>
                <a:srgbClr val="FF00FF"/>
              </a:solidFill>
              <a:latin typeface="Arial"/>
              <a:ea typeface="Arial"/>
              <a:cs typeface="Arial"/>
              <a:sym typeface="Arial"/>
            </a:endParaRPr>
          </a:p>
        </p:txBody>
      </p:sp>
      <p:sp>
        <p:nvSpPr>
          <p:cNvPr id="75" name="Google Shape;75;p16"/>
          <p:cNvSpPr txBox="1"/>
          <p:nvPr/>
        </p:nvSpPr>
        <p:spPr>
          <a:xfrm>
            <a:off x="486697" y="2308434"/>
            <a:ext cx="8063700" cy="469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000"/>
              <a:buFont typeface="Arial"/>
              <a:buNone/>
            </a:pPr>
            <a:r>
              <a:rPr b="1" i="0" lang="en-GB" sz="2600" u="none" cap="none" strike="noStrike">
                <a:solidFill>
                  <a:schemeClr val="dk1"/>
                </a:solidFill>
                <a:latin typeface="Arial Rounded"/>
                <a:ea typeface="Arial Rounded"/>
                <a:cs typeface="Arial Rounded"/>
                <a:sym typeface="Arial Rounded"/>
              </a:rPr>
              <a:t>Some thoughts on seed saving &amp; w</a:t>
            </a:r>
            <a:r>
              <a:rPr b="1" lang="en-GB" sz="2600">
                <a:solidFill>
                  <a:schemeClr val="dk1"/>
                </a:solidFill>
                <a:latin typeface="Arial Rounded"/>
                <a:ea typeface="Arial Rounded"/>
                <a:cs typeface="Arial Rounded"/>
                <a:sym typeface="Arial Rounded"/>
              </a:rPr>
              <a:t>hy save seeds</a:t>
            </a:r>
            <a:endParaRPr b="0" i="0" sz="700" u="none" cap="none" strike="noStrike">
              <a:solidFill>
                <a:srgbClr val="000000"/>
              </a:solidFill>
              <a:latin typeface="Arial"/>
              <a:ea typeface="Arial"/>
              <a:cs typeface="Arial"/>
              <a:sym typeface="Arial"/>
            </a:endParaRPr>
          </a:p>
        </p:txBody>
      </p:sp>
      <p:sp>
        <p:nvSpPr>
          <p:cNvPr id="76" name="Google Shape;76;p16"/>
          <p:cNvSpPr txBox="1"/>
          <p:nvPr/>
        </p:nvSpPr>
        <p:spPr>
          <a:xfrm>
            <a:off x="5286860" y="3835013"/>
            <a:ext cx="3462000" cy="1177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0" i="0" lang="en-GB" sz="1800" u="none" cap="none" strike="noStrike">
                <a:solidFill>
                  <a:schemeClr val="dk1"/>
                </a:solidFill>
                <a:latin typeface="Arial"/>
                <a:ea typeface="Arial"/>
                <a:cs typeface="Arial"/>
                <a:sym typeface="Arial"/>
              </a:rPr>
              <a:t>Seeds represent abundance – a single, tiny lettuce seed grown to maturity will produce </a:t>
            </a:r>
            <a:r>
              <a:rPr lang="en-GB" sz="1800">
                <a:solidFill>
                  <a:srgbClr val="FF00FF"/>
                </a:solidFill>
              </a:rPr>
              <a:t>thousands</a:t>
            </a:r>
            <a:r>
              <a:rPr b="0" i="0" lang="en-GB" sz="1800" u="none" cap="none" strike="noStrike">
                <a:solidFill>
                  <a:srgbClr val="00B050"/>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more lettuce seeds and plants!</a:t>
            </a:r>
            <a:endParaRPr b="0" i="0" sz="1800" u="none" cap="none" strike="noStrike">
              <a:solidFill>
                <a:srgbClr val="000000"/>
              </a:solidFill>
              <a:latin typeface="Arial"/>
              <a:ea typeface="Arial"/>
              <a:cs typeface="Arial"/>
              <a:sym typeface="Arial"/>
            </a:endParaRPr>
          </a:p>
        </p:txBody>
      </p:sp>
      <p:sp>
        <p:nvSpPr>
          <p:cNvPr id="77" name="Google Shape;77;p16"/>
          <p:cNvSpPr txBox="1"/>
          <p:nvPr/>
        </p:nvSpPr>
        <p:spPr>
          <a:xfrm>
            <a:off x="5802610" y="101566"/>
            <a:ext cx="3341400" cy="145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0" i="0" lang="en-GB" sz="1800" u="none" cap="none" strike="noStrike">
                <a:solidFill>
                  <a:schemeClr val="dk1"/>
                </a:solidFill>
                <a:latin typeface="Arial"/>
                <a:ea typeface="Arial"/>
                <a:cs typeface="Arial"/>
                <a:sym typeface="Arial"/>
              </a:rPr>
              <a:t>Heirloom seeds are our </a:t>
            </a:r>
            <a:r>
              <a:rPr b="0" i="0" lang="en-GB" sz="1800" u="none" cap="none" strike="noStrike">
                <a:solidFill>
                  <a:srgbClr val="FF00FF"/>
                </a:solidFill>
                <a:latin typeface="Arial"/>
                <a:ea typeface="Arial"/>
                <a:cs typeface="Arial"/>
                <a:sym typeface="Arial"/>
              </a:rPr>
              <a:t>common heritage </a:t>
            </a:r>
            <a:r>
              <a:rPr b="0" i="0" lang="en-GB" sz="1800" u="none" cap="none" strike="noStrike">
                <a:solidFill>
                  <a:schemeClr val="dk1"/>
                </a:solidFill>
                <a:latin typeface="Arial"/>
                <a:ea typeface="Arial"/>
                <a:cs typeface="Arial"/>
                <a:sym typeface="Arial"/>
              </a:rPr>
              <a:t>– they shouldn’t be commodified or corporately controlled, they belong to everyone.</a:t>
            </a:r>
            <a:endParaRPr b="0" i="0" sz="1800" u="none" cap="none" strike="noStrike">
              <a:solidFill>
                <a:srgbClr val="000000"/>
              </a:solidFill>
              <a:latin typeface="Arial"/>
              <a:ea typeface="Arial"/>
              <a:cs typeface="Arial"/>
              <a:sym typeface="Arial"/>
            </a:endParaRPr>
          </a:p>
        </p:txBody>
      </p:sp>
      <p:sp>
        <p:nvSpPr>
          <p:cNvPr id="78" name="Google Shape;78;p16"/>
          <p:cNvSpPr txBox="1"/>
          <p:nvPr/>
        </p:nvSpPr>
        <p:spPr>
          <a:xfrm>
            <a:off x="169197" y="2972013"/>
            <a:ext cx="3699900" cy="1177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0" i="0" lang="en-GB" sz="1800" u="none" cap="none" strike="noStrike">
                <a:solidFill>
                  <a:schemeClr val="dk1"/>
                </a:solidFill>
                <a:latin typeface="Arial"/>
                <a:ea typeface="Arial"/>
                <a:cs typeface="Arial"/>
                <a:sym typeface="Arial"/>
              </a:rPr>
              <a:t>Seeds are saved most sustainably when they are </a:t>
            </a:r>
            <a:r>
              <a:rPr b="0" i="0" lang="en-GB" sz="1800" u="none" cap="none" strike="noStrike">
                <a:solidFill>
                  <a:srgbClr val="FF00FF"/>
                </a:solidFill>
                <a:latin typeface="Arial"/>
                <a:ea typeface="Arial"/>
                <a:cs typeface="Arial"/>
                <a:sym typeface="Arial"/>
              </a:rPr>
              <a:t>grown &amp; shared </a:t>
            </a:r>
            <a:r>
              <a:rPr b="0" i="0" lang="en-GB" sz="1800" u="none" cap="none" strike="noStrike">
                <a:solidFill>
                  <a:schemeClr val="dk1"/>
                </a:solidFill>
                <a:latin typeface="Arial"/>
                <a:ea typeface="Arial"/>
                <a:cs typeface="Arial"/>
                <a:sym typeface="Arial"/>
              </a:rPr>
              <a:t>– seeds need to grow and change, not sit in a box or a fridge.</a:t>
            </a:r>
            <a:endParaRPr b="0" i="0" sz="1800" u="none" cap="none" strike="noStrike">
              <a:solidFill>
                <a:srgbClr val="000000"/>
              </a:solidFill>
              <a:latin typeface="Arial"/>
              <a:ea typeface="Arial"/>
              <a:cs typeface="Arial"/>
              <a:sym typeface="Arial"/>
            </a:endParaRPr>
          </a:p>
        </p:txBody>
      </p:sp>
      <p:sp>
        <p:nvSpPr>
          <p:cNvPr id="79" name="Google Shape;79;p16"/>
          <p:cNvSpPr txBox="1"/>
          <p:nvPr/>
        </p:nvSpPr>
        <p:spPr>
          <a:xfrm>
            <a:off x="3869100" y="1774550"/>
            <a:ext cx="496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1"/>
                </a:solidFill>
              </a:rPr>
              <a:t>It’s </a:t>
            </a:r>
            <a:r>
              <a:rPr lang="en-GB" sz="1800">
                <a:solidFill>
                  <a:srgbClr val="FF00FF"/>
                </a:solidFill>
              </a:rPr>
              <a:t>cheap, easy</a:t>
            </a:r>
            <a:r>
              <a:rPr lang="en-GB" sz="1800">
                <a:solidFill>
                  <a:schemeClr val="dk1"/>
                </a:solidFill>
              </a:rPr>
              <a:t> and fun! Save money!</a:t>
            </a:r>
            <a:endParaRPr sz="1800">
              <a:solidFill>
                <a:schemeClr val="dk1"/>
              </a:solidFill>
            </a:endParaRPr>
          </a:p>
        </p:txBody>
      </p:sp>
      <p:sp>
        <p:nvSpPr>
          <p:cNvPr id="80" name="Google Shape;80;p16"/>
          <p:cNvSpPr txBox="1"/>
          <p:nvPr/>
        </p:nvSpPr>
        <p:spPr>
          <a:xfrm>
            <a:off x="304275" y="4339150"/>
            <a:ext cx="298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FF00FF"/>
                </a:solidFill>
              </a:rPr>
              <a:t>Protect biodiversity</a:t>
            </a:r>
            <a:endParaRPr sz="1800">
              <a:solidFill>
                <a:srgbClr val="FF00FF"/>
              </a:solidFill>
            </a:endParaRPr>
          </a:p>
        </p:txBody>
      </p:sp>
      <p:sp>
        <p:nvSpPr>
          <p:cNvPr id="81" name="Google Shape;81;p16"/>
          <p:cNvSpPr txBox="1"/>
          <p:nvPr/>
        </p:nvSpPr>
        <p:spPr>
          <a:xfrm>
            <a:off x="4411950" y="2937013"/>
            <a:ext cx="4603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1"/>
                </a:solidFill>
              </a:rPr>
              <a:t>Build </a:t>
            </a:r>
            <a:r>
              <a:rPr lang="en-GB" sz="1800">
                <a:solidFill>
                  <a:srgbClr val="FF00FF"/>
                </a:solidFill>
              </a:rPr>
              <a:t>community &amp; environmental</a:t>
            </a:r>
            <a:r>
              <a:rPr lang="en-GB" sz="1800">
                <a:solidFill>
                  <a:schemeClr val="dk2"/>
                </a:solidFill>
              </a:rPr>
              <a:t> </a:t>
            </a:r>
            <a:r>
              <a:rPr lang="en-GB" sz="1800">
                <a:solidFill>
                  <a:schemeClr val="dk1"/>
                </a:solidFill>
              </a:rPr>
              <a:t>resilience</a:t>
            </a:r>
            <a:endParaRPr sz="18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7"/>
          <p:cNvPicPr preferRelativeResize="0"/>
          <p:nvPr/>
        </p:nvPicPr>
        <p:blipFill>
          <a:blip r:embed="rId3">
            <a:alphaModFix/>
          </a:blip>
          <a:stretch>
            <a:fillRect/>
          </a:stretch>
        </p:blipFill>
        <p:spPr>
          <a:xfrm>
            <a:off x="3710647" y="3149950"/>
            <a:ext cx="2901278" cy="1916049"/>
          </a:xfrm>
          <a:prstGeom prst="rect">
            <a:avLst/>
          </a:prstGeom>
          <a:noFill/>
          <a:ln>
            <a:noFill/>
          </a:ln>
        </p:spPr>
      </p:pic>
      <p:pic>
        <p:nvPicPr>
          <p:cNvPr id="87" name="Google Shape;87;p17"/>
          <p:cNvPicPr preferRelativeResize="0"/>
          <p:nvPr/>
        </p:nvPicPr>
        <p:blipFill>
          <a:blip r:embed="rId4">
            <a:alphaModFix/>
          </a:blip>
          <a:stretch>
            <a:fillRect/>
          </a:stretch>
        </p:blipFill>
        <p:spPr>
          <a:xfrm>
            <a:off x="5720643" y="-313450"/>
            <a:ext cx="3441184" cy="3025297"/>
          </a:xfrm>
          <a:prstGeom prst="rect">
            <a:avLst/>
          </a:prstGeom>
          <a:noFill/>
          <a:ln>
            <a:noFill/>
          </a:ln>
        </p:spPr>
      </p:pic>
      <p:pic>
        <p:nvPicPr>
          <p:cNvPr id="88" name="Google Shape;88;p17"/>
          <p:cNvPicPr preferRelativeResize="0"/>
          <p:nvPr/>
        </p:nvPicPr>
        <p:blipFill>
          <a:blip r:embed="rId5">
            <a:alphaModFix/>
          </a:blip>
          <a:stretch>
            <a:fillRect/>
          </a:stretch>
        </p:blipFill>
        <p:spPr>
          <a:xfrm>
            <a:off x="3882125" y="2019113"/>
            <a:ext cx="2268978" cy="1701733"/>
          </a:xfrm>
          <a:prstGeom prst="rect">
            <a:avLst/>
          </a:prstGeom>
          <a:noFill/>
          <a:ln>
            <a:noFill/>
          </a:ln>
        </p:spPr>
      </p:pic>
      <p:pic>
        <p:nvPicPr>
          <p:cNvPr id="89" name="Google Shape;89;p17"/>
          <p:cNvPicPr preferRelativeResize="0"/>
          <p:nvPr/>
        </p:nvPicPr>
        <p:blipFill>
          <a:blip r:embed="rId6">
            <a:alphaModFix/>
          </a:blip>
          <a:stretch>
            <a:fillRect/>
          </a:stretch>
        </p:blipFill>
        <p:spPr>
          <a:xfrm>
            <a:off x="-5" y="-313462"/>
            <a:ext cx="2268975" cy="3025300"/>
          </a:xfrm>
          <a:prstGeom prst="rect">
            <a:avLst/>
          </a:prstGeom>
          <a:noFill/>
          <a:ln>
            <a:noFill/>
          </a:ln>
        </p:spPr>
      </p:pic>
      <p:pic>
        <p:nvPicPr>
          <p:cNvPr id="90" name="Google Shape;90;p17"/>
          <p:cNvPicPr preferRelativeResize="0"/>
          <p:nvPr/>
        </p:nvPicPr>
        <p:blipFill>
          <a:blip r:embed="rId7">
            <a:alphaModFix/>
          </a:blip>
          <a:stretch>
            <a:fillRect/>
          </a:stretch>
        </p:blipFill>
        <p:spPr>
          <a:xfrm>
            <a:off x="0" y="2398375"/>
            <a:ext cx="3946078" cy="2667622"/>
          </a:xfrm>
          <a:prstGeom prst="rect">
            <a:avLst/>
          </a:prstGeom>
          <a:noFill/>
          <a:ln>
            <a:noFill/>
          </a:ln>
        </p:spPr>
      </p:pic>
      <p:pic>
        <p:nvPicPr>
          <p:cNvPr id="91" name="Google Shape;91;p17"/>
          <p:cNvPicPr preferRelativeResize="0"/>
          <p:nvPr/>
        </p:nvPicPr>
        <p:blipFill>
          <a:blip r:embed="rId8">
            <a:alphaModFix/>
          </a:blip>
          <a:stretch>
            <a:fillRect/>
          </a:stretch>
        </p:blipFill>
        <p:spPr>
          <a:xfrm>
            <a:off x="6151100" y="2711850"/>
            <a:ext cx="2996451" cy="2354154"/>
          </a:xfrm>
          <a:prstGeom prst="rect">
            <a:avLst/>
          </a:prstGeom>
          <a:noFill/>
          <a:ln>
            <a:noFill/>
          </a:ln>
        </p:spPr>
      </p:pic>
      <p:pic>
        <p:nvPicPr>
          <p:cNvPr id="92" name="Google Shape;92;p17"/>
          <p:cNvPicPr preferRelativeResize="0"/>
          <p:nvPr/>
        </p:nvPicPr>
        <p:blipFill>
          <a:blip r:embed="rId9">
            <a:alphaModFix/>
          </a:blip>
          <a:stretch>
            <a:fillRect/>
          </a:stretch>
        </p:blipFill>
        <p:spPr>
          <a:xfrm>
            <a:off x="1901692" y="-313450"/>
            <a:ext cx="3818957" cy="2864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0" l="0" r="0" t="0"/>
          <a:stretch/>
        </p:blipFill>
        <p:spPr>
          <a:xfrm>
            <a:off x="159193" y="1655397"/>
            <a:ext cx="4361140" cy="143100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4520333" y="1655397"/>
            <a:ext cx="4387008" cy="1431000"/>
          </a:xfrm>
          <a:prstGeom prst="rect">
            <a:avLst/>
          </a:prstGeom>
          <a:noFill/>
          <a:ln>
            <a:noFill/>
          </a:ln>
        </p:spPr>
      </p:pic>
      <p:sp>
        <p:nvSpPr>
          <p:cNvPr id="100" name="Google Shape;100;p18"/>
          <p:cNvSpPr txBox="1"/>
          <p:nvPr/>
        </p:nvSpPr>
        <p:spPr>
          <a:xfrm>
            <a:off x="2909765" y="1212493"/>
            <a:ext cx="30597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Picture attribution: www.realseeds.co.uk</a:t>
            </a:r>
            <a:endParaRPr b="0" i="0" sz="1100" u="none" cap="none" strike="noStrike">
              <a:solidFill>
                <a:srgbClr val="000000"/>
              </a:solidFill>
              <a:latin typeface="Arial"/>
              <a:ea typeface="Arial"/>
              <a:cs typeface="Arial"/>
              <a:sym typeface="Arial"/>
            </a:endParaRPr>
          </a:p>
        </p:txBody>
      </p:sp>
      <p:sp>
        <p:nvSpPr>
          <p:cNvPr id="101" name="Google Shape;101;p18"/>
          <p:cNvSpPr txBox="1"/>
          <p:nvPr/>
        </p:nvSpPr>
        <p:spPr>
          <a:xfrm>
            <a:off x="984739" y="727701"/>
            <a:ext cx="65064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1" i="0" lang="en-GB" sz="2700" u="none" cap="none" strike="noStrike">
                <a:solidFill>
                  <a:schemeClr val="dk1"/>
                </a:solidFill>
                <a:latin typeface="Arial Rounded"/>
                <a:ea typeface="Arial Rounded"/>
                <a:cs typeface="Arial Rounded"/>
                <a:sym typeface="Arial Rounded"/>
              </a:rPr>
              <a:t>The simple process of seed saving </a:t>
            </a:r>
            <a:endParaRPr b="0" i="0" sz="1100" u="none" cap="none" strike="noStrike">
              <a:solidFill>
                <a:srgbClr val="000000"/>
              </a:solidFill>
              <a:latin typeface="Arial"/>
              <a:ea typeface="Arial"/>
              <a:cs typeface="Arial"/>
              <a:sym typeface="Arial"/>
            </a:endParaRPr>
          </a:p>
        </p:txBody>
      </p:sp>
      <p:sp>
        <p:nvSpPr>
          <p:cNvPr id="102" name="Google Shape;102;p18"/>
          <p:cNvSpPr txBox="1"/>
          <p:nvPr/>
        </p:nvSpPr>
        <p:spPr>
          <a:xfrm>
            <a:off x="292950" y="3111600"/>
            <a:ext cx="85581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chemeClr val="dk1"/>
                </a:solidFill>
              </a:rPr>
              <a:t>Start with ‘good seed’: open-pollinated (not hybrid or GMO), locally grown, not chemically treated, from a reliable source.</a:t>
            </a:r>
            <a:endParaRPr sz="2000">
              <a:solidFill>
                <a:schemeClr val="dk1"/>
              </a:solidFill>
            </a:endParaRPr>
          </a:p>
          <a:p>
            <a:pPr indent="0" lvl="0" marL="0" rtl="0" algn="l">
              <a:spcBef>
                <a:spcPts val="0"/>
              </a:spcBef>
              <a:spcAft>
                <a:spcPts val="0"/>
              </a:spcAft>
              <a:buNone/>
            </a:pPr>
            <a:r>
              <a:rPr lang="en-GB" sz="2000">
                <a:solidFill>
                  <a:schemeClr val="dk1"/>
                </a:solidFill>
              </a:rPr>
              <a:t>Help the plant to have a long, happy, healthy life and to grow old gracefully.</a:t>
            </a:r>
            <a:endParaRPr sz="2000">
              <a:solidFill>
                <a:schemeClr val="dk1"/>
              </a:solidFill>
            </a:endParaRPr>
          </a:p>
          <a:p>
            <a:pPr indent="0" lvl="0" marL="0" rtl="0" algn="l">
              <a:spcBef>
                <a:spcPts val="0"/>
              </a:spcBef>
              <a:spcAft>
                <a:spcPts val="0"/>
              </a:spcAft>
              <a:buNone/>
            </a:pPr>
            <a:r>
              <a:rPr lang="en-GB" sz="2000">
                <a:solidFill>
                  <a:schemeClr val="dk1"/>
                </a:solidFill>
              </a:rPr>
              <a:t>Harvest, clean &amp; dry the seeds and store in dark, temperature controlled, dry conditions.</a:t>
            </a:r>
            <a:endParaRPr sz="20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07" name="Shape 107"/>
        <p:cNvGrpSpPr/>
        <p:nvPr/>
      </p:nvGrpSpPr>
      <p:grpSpPr>
        <a:xfrm>
          <a:off x="0" y="0"/>
          <a:ext cx="0" cy="0"/>
          <a:chOff x="0" y="0"/>
          <a:chExt cx="0" cy="0"/>
        </a:xfrm>
      </p:grpSpPr>
      <p:sp>
        <p:nvSpPr>
          <p:cNvPr id="108" name="Google Shape;108;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Rounded"/>
              <a:buNone/>
            </a:pPr>
            <a:r>
              <a:rPr b="1" lang="en-GB">
                <a:latin typeface="Arial Rounded"/>
                <a:ea typeface="Arial Rounded"/>
                <a:cs typeface="Arial Rounded"/>
                <a:sym typeface="Arial Rounded"/>
              </a:rPr>
              <a:t>THE </a:t>
            </a:r>
            <a:r>
              <a:rPr b="1" lang="en-GB" sz="3600">
                <a:solidFill>
                  <a:srgbClr val="FFC000"/>
                </a:solidFill>
                <a:latin typeface="Arial Rounded"/>
                <a:ea typeface="Arial Rounded"/>
                <a:cs typeface="Arial Rounded"/>
                <a:sym typeface="Arial Rounded"/>
              </a:rPr>
              <a:t>golden rule</a:t>
            </a:r>
            <a:r>
              <a:rPr b="1" lang="en-GB">
                <a:solidFill>
                  <a:srgbClr val="FFC000"/>
                </a:solidFill>
                <a:latin typeface="Arial Rounded"/>
                <a:ea typeface="Arial Rounded"/>
                <a:cs typeface="Arial Rounded"/>
                <a:sym typeface="Arial Rounded"/>
              </a:rPr>
              <a:t> </a:t>
            </a:r>
            <a:r>
              <a:rPr b="1" lang="en-GB">
                <a:latin typeface="Arial Rounded"/>
                <a:ea typeface="Arial Rounded"/>
                <a:cs typeface="Arial Rounded"/>
                <a:sym typeface="Arial Rounded"/>
              </a:rPr>
              <a:t>of seed saving</a:t>
            </a:r>
            <a:endParaRPr/>
          </a:p>
        </p:txBody>
      </p:sp>
      <p:sp>
        <p:nvSpPr>
          <p:cNvPr id="109" name="Google Shape;109;p19"/>
          <p:cNvSpPr txBox="1"/>
          <p:nvPr>
            <p:ph idx="1" type="body"/>
          </p:nvPr>
        </p:nvSpPr>
        <p:spPr>
          <a:xfrm>
            <a:off x="349250" y="1268025"/>
            <a:ext cx="8477400" cy="36111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90000"/>
              </a:lnSpc>
              <a:spcBef>
                <a:spcPts val="0"/>
              </a:spcBef>
              <a:spcAft>
                <a:spcPts val="0"/>
              </a:spcAft>
              <a:buClr>
                <a:schemeClr val="dk1"/>
              </a:buClr>
              <a:buSzPts val="600"/>
              <a:buNone/>
            </a:pPr>
            <a:r>
              <a:t/>
            </a:r>
            <a:endParaRPr sz="600"/>
          </a:p>
          <a:p>
            <a:pPr indent="0" lvl="0" marL="0" rtl="0" algn="l">
              <a:lnSpc>
                <a:spcPct val="90000"/>
              </a:lnSpc>
              <a:spcBef>
                <a:spcPts val="800"/>
              </a:spcBef>
              <a:spcAft>
                <a:spcPts val="0"/>
              </a:spcAft>
              <a:buClr>
                <a:schemeClr val="dk1"/>
              </a:buClr>
              <a:buSzPts val="2700"/>
              <a:buNone/>
            </a:pPr>
            <a:r>
              <a:rPr lang="en-GB" sz="3000">
                <a:solidFill>
                  <a:schemeClr val="dk1"/>
                </a:solidFill>
              </a:rPr>
              <a:t>Save seeds from the </a:t>
            </a:r>
            <a:r>
              <a:rPr b="1" lang="en-GB" sz="3000">
                <a:solidFill>
                  <a:schemeClr val="dk1"/>
                </a:solidFill>
              </a:rPr>
              <a:t>strongest </a:t>
            </a:r>
            <a:r>
              <a:rPr lang="en-GB" sz="3000">
                <a:solidFill>
                  <a:schemeClr val="dk1"/>
                </a:solidFill>
              </a:rPr>
              <a:t>plants, that </a:t>
            </a:r>
            <a:r>
              <a:rPr b="1" lang="en-GB" sz="3000">
                <a:solidFill>
                  <a:schemeClr val="dk1"/>
                </a:solidFill>
              </a:rPr>
              <a:t>produce fruit </a:t>
            </a:r>
            <a:r>
              <a:rPr lang="en-GB" sz="3000">
                <a:solidFill>
                  <a:schemeClr val="dk1"/>
                </a:solidFill>
              </a:rPr>
              <a:t>or edible parts </a:t>
            </a:r>
            <a:r>
              <a:rPr b="1" lang="en-GB" sz="3000">
                <a:solidFill>
                  <a:schemeClr val="dk1"/>
                </a:solidFill>
              </a:rPr>
              <a:t>earliest</a:t>
            </a:r>
            <a:r>
              <a:rPr lang="en-GB" sz="3000">
                <a:solidFill>
                  <a:schemeClr val="dk1"/>
                </a:solidFill>
              </a:rPr>
              <a:t>, bolt to </a:t>
            </a:r>
            <a:r>
              <a:rPr b="1" lang="en-GB" sz="3000">
                <a:solidFill>
                  <a:schemeClr val="dk1"/>
                </a:solidFill>
              </a:rPr>
              <a:t>seed last</a:t>
            </a:r>
            <a:r>
              <a:rPr lang="en-GB" sz="3000">
                <a:solidFill>
                  <a:schemeClr val="dk1"/>
                </a:solidFill>
              </a:rPr>
              <a:t>, have the </a:t>
            </a:r>
            <a:r>
              <a:rPr b="1" lang="en-GB" sz="3000">
                <a:solidFill>
                  <a:schemeClr val="dk1"/>
                </a:solidFill>
              </a:rPr>
              <a:t>tastiest </a:t>
            </a:r>
            <a:r>
              <a:rPr lang="en-GB" sz="3000">
                <a:solidFill>
                  <a:schemeClr val="dk1"/>
                </a:solidFill>
              </a:rPr>
              <a:t>fruit (or have the best tasting leaves), are most </a:t>
            </a:r>
            <a:r>
              <a:rPr b="1" lang="en-GB" sz="3000">
                <a:solidFill>
                  <a:schemeClr val="dk1"/>
                </a:solidFill>
              </a:rPr>
              <a:t>productive</a:t>
            </a:r>
            <a:r>
              <a:rPr lang="en-GB" sz="3000">
                <a:solidFill>
                  <a:schemeClr val="dk1"/>
                </a:solidFill>
              </a:rPr>
              <a:t>, and that have the </a:t>
            </a:r>
            <a:r>
              <a:rPr b="1" lang="en-GB" sz="3000">
                <a:solidFill>
                  <a:schemeClr val="dk1"/>
                </a:solidFill>
              </a:rPr>
              <a:t>characteristics you want </a:t>
            </a:r>
            <a:r>
              <a:rPr lang="en-GB" sz="3000">
                <a:solidFill>
                  <a:schemeClr val="dk1"/>
                </a:solidFill>
              </a:rPr>
              <a:t>future plants to have.</a:t>
            </a:r>
            <a:endParaRPr sz="3000">
              <a:solidFill>
                <a:schemeClr val="dk1"/>
              </a:solidFill>
            </a:endParaRPr>
          </a:p>
          <a:p>
            <a:pPr indent="0" lvl="0" marL="0" rtl="0" algn="l">
              <a:lnSpc>
                <a:spcPct val="90000"/>
              </a:lnSpc>
              <a:spcBef>
                <a:spcPts val="800"/>
              </a:spcBef>
              <a:spcAft>
                <a:spcPts val="0"/>
              </a:spcAft>
              <a:buClr>
                <a:schemeClr val="dk1"/>
              </a:buClr>
              <a:buSzPts val="2700"/>
              <a:buNone/>
            </a:pPr>
            <a:r>
              <a:rPr lang="en-GB" sz="3000">
                <a:solidFill>
                  <a:schemeClr val="dk1"/>
                </a:solidFill>
              </a:rPr>
              <a:t>Your observations, choices and decisions impact the plant’s future generations. Save seeds from plants that are what you want for your garden and table in the seasons to come.</a:t>
            </a:r>
            <a:endParaRPr sz="30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13" name="Shape 113"/>
        <p:cNvGrpSpPr/>
        <p:nvPr/>
      </p:nvGrpSpPr>
      <p:grpSpPr>
        <a:xfrm>
          <a:off x="0" y="0"/>
          <a:ext cx="0" cy="0"/>
          <a:chOff x="0" y="0"/>
          <a:chExt cx="0" cy="0"/>
        </a:xfrm>
      </p:grpSpPr>
      <p:sp>
        <p:nvSpPr>
          <p:cNvPr id="114" name="Google Shape;114;p20"/>
          <p:cNvSpPr txBox="1"/>
          <p:nvPr/>
        </p:nvSpPr>
        <p:spPr>
          <a:xfrm>
            <a:off x="333450" y="293700"/>
            <a:ext cx="84771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chemeClr val="dk1"/>
                </a:solidFill>
              </a:rPr>
              <a:t>There’s a couple of considerations…</a:t>
            </a:r>
            <a:endParaRPr b="1" sz="2000">
              <a:solidFill>
                <a:schemeClr val="dk1"/>
              </a:solidFill>
            </a:endParaRPr>
          </a:p>
          <a:p>
            <a:pPr indent="0" lvl="0" marL="0" rtl="0" algn="l">
              <a:spcBef>
                <a:spcPts val="0"/>
              </a:spcBef>
              <a:spcAft>
                <a:spcPts val="0"/>
              </a:spcAft>
              <a:buNone/>
            </a:pPr>
            <a:r>
              <a:t/>
            </a:r>
            <a:endParaRPr b="1" sz="1200">
              <a:solidFill>
                <a:schemeClr val="dk1"/>
              </a:solidFill>
            </a:endParaRPr>
          </a:p>
          <a:p>
            <a:pPr indent="-355600" lvl="0" marL="457200" rtl="0" algn="l">
              <a:spcBef>
                <a:spcPts val="0"/>
              </a:spcBef>
              <a:spcAft>
                <a:spcPts val="0"/>
              </a:spcAft>
              <a:buClr>
                <a:schemeClr val="dk1"/>
              </a:buClr>
              <a:buSzPts val="2000"/>
              <a:buChar char="-"/>
            </a:pPr>
            <a:r>
              <a:rPr lang="en-GB" sz="2000">
                <a:solidFill>
                  <a:schemeClr val="dk1"/>
                </a:solidFill>
              </a:rPr>
              <a:t>For genetic robustness, outbreeders need lots of friends - the number depends on the plant (population size)</a:t>
            </a:r>
            <a:endParaRPr sz="2000">
              <a:solidFill>
                <a:schemeClr val="dk1"/>
              </a:solidFill>
            </a:endParaRPr>
          </a:p>
          <a:p>
            <a:pPr indent="-355600" lvl="0" marL="457200" rtl="0" algn="l">
              <a:spcBef>
                <a:spcPts val="0"/>
              </a:spcBef>
              <a:spcAft>
                <a:spcPts val="0"/>
              </a:spcAft>
              <a:buClr>
                <a:schemeClr val="dk1"/>
              </a:buClr>
              <a:buSzPts val="2000"/>
              <a:buChar char="-"/>
            </a:pPr>
            <a:r>
              <a:rPr lang="en-GB" sz="2000">
                <a:solidFill>
                  <a:schemeClr val="dk1"/>
                </a:solidFill>
              </a:rPr>
              <a:t>Trait characteristics need to be clearly identified and understood (selection)</a:t>
            </a:r>
            <a:endParaRPr sz="2000">
              <a:solidFill>
                <a:schemeClr val="dk1"/>
              </a:solidFill>
            </a:endParaRPr>
          </a:p>
          <a:p>
            <a:pPr indent="-355600" lvl="0" marL="457200" rtl="0" algn="l">
              <a:spcBef>
                <a:spcPts val="0"/>
              </a:spcBef>
              <a:spcAft>
                <a:spcPts val="0"/>
              </a:spcAft>
              <a:buClr>
                <a:schemeClr val="dk1"/>
              </a:buClr>
              <a:buSzPts val="2000"/>
              <a:buChar char="-"/>
            </a:pPr>
            <a:r>
              <a:rPr lang="en-GB" sz="2000">
                <a:solidFill>
                  <a:schemeClr val="dk1"/>
                </a:solidFill>
              </a:rPr>
              <a:t>Some plants will easily cross-pollinate - </a:t>
            </a:r>
            <a:r>
              <a:rPr lang="en-GB" sz="2000">
                <a:solidFill>
                  <a:schemeClr val="dk1"/>
                </a:solidFill>
              </a:rPr>
              <a:t>by</a:t>
            </a:r>
            <a:r>
              <a:rPr lang="en-GB" sz="2000">
                <a:solidFill>
                  <a:schemeClr val="dk1"/>
                </a:solidFill>
              </a:rPr>
              <a:t> insects or wind (isolation)</a:t>
            </a:r>
            <a:endParaRPr sz="2000">
              <a:solidFill>
                <a:schemeClr val="dk1"/>
              </a:solidFill>
            </a:endParaRPr>
          </a:p>
          <a:p>
            <a:pPr indent="-355600" lvl="0" marL="457200" rtl="0" algn="l">
              <a:spcBef>
                <a:spcPts val="0"/>
              </a:spcBef>
              <a:spcAft>
                <a:spcPts val="0"/>
              </a:spcAft>
              <a:buClr>
                <a:schemeClr val="dk1"/>
              </a:buClr>
              <a:buSzPts val="2000"/>
              <a:buChar char="-"/>
            </a:pPr>
            <a:r>
              <a:rPr lang="en-GB" sz="2000">
                <a:solidFill>
                  <a:schemeClr val="dk1"/>
                </a:solidFill>
              </a:rPr>
              <a:t>Hybrid (F1) and GMO seeds won’t work (starter seed selection)</a:t>
            </a:r>
            <a:endParaRPr sz="20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GB" sz="2000">
                <a:solidFill>
                  <a:schemeClr val="dk1"/>
                </a:solidFill>
              </a:rPr>
              <a:t>But overall, it’s pretty simple…</a:t>
            </a:r>
            <a:endParaRPr b="1" sz="2000">
              <a:solidFill>
                <a:schemeClr val="dk1"/>
              </a:solidFill>
            </a:endParaRPr>
          </a:p>
          <a:p>
            <a:pPr indent="0" lvl="0" marL="0" rtl="0" algn="l">
              <a:spcBef>
                <a:spcPts val="0"/>
              </a:spcBef>
              <a:spcAft>
                <a:spcPts val="0"/>
              </a:spcAft>
              <a:buNone/>
            </a:pPr>
            <a:r>
              <a:t/>
            </a:r>
            <a:endParaRPr b="1" sz="1200">
              <a:solidFill>
                <a:schemeClr val="dk1"/>
              </a:solidFill>
            </a:endParaRPr>
          </a:p>
          <a:p>
            <a:pPr indent="-355600" lvl="0" marL="457200" rtl="0" algn="l">
              <a:spcBef>
                <a:spcPts val="0"/>
              </a:spcBef>
              <a:spcAft>
                <a:spcPts val="0"/>
              </a:spcAft>
              <a:buClr>
                <a:schemeClr val="dk1"/>
              </a:buClr>
              <a:buSzPts val="2000"/>
              <a:buChar char="-"/>
            </a:pPr>
            <a:r>
              <a:rPr lang="en-GB" sz="2000">
                <a:solidFill>
                  <a:schemeClr val="dk1"/>
                </a:solidFill>
              </a:rPr>
              <a:t>Start now with lettuce, peas, beans, tomatoes, coriander - </a:t>
            </a:r>
            <a:r>
              <a:rPr lang="en-GB" sz="2000">
                <a:solidFill>
                  <a:schemeClr val="dk1"/>
                </a:solidFill>
              </a:rPr>
              <a:t>easy peasy!</a:t>
            </a:r>
            <a:endParaRPr sz="2000">
              <a:solidFill>
                <a:schemeClr val="dk1"/>
              </a:solidFill>
            </a:endParaRPr>
          </a:p>
          <a:p>
            <a:pPr indent="-355600" lvl="0" marL="457200" rtl="0" algn="l">
              <a:spcBef>
                <a:spcPts val="0"/>
              </a:spcBef>
              <a:spcAft>
                <a:spcPts val="0"/>
              </a:spcAft>
              <a:buClr>
                <a:schemeClr val="dk1"/>
              </a:buClr>
              <a:buSzPts val="2000"/>
              <a:buChar char="-"/>
            </a:pPr>
            <a:r>
              <a:rPr lang="en-GB" sz="2000">
                <a:solidFill>
                  <a:schemeClr val="dk1"/>
                </a:solidFill>
              </a:rPr>
              <a:t>Take a planned approach to pumpkins, zucchinis, cucumbers, silverbeet… and a few others!</a:t>
            </a:r>
            <a:endParaRPr sz="20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18" name="Shape 118"/>
        <p:cNvGrpSpPr/>
        <p:nvPr/>
      </p:nvGrpSpPr>
      <p:grpSpPr>
        <a:xfrm>
          <a:off x="0" y="0"/>
          <a:ext cx="0" cy="0"/>
          <a:chOff x="0" y="0"/>
          <a:chExt cx="0" cy="0"/>
        </a:xfrm>
      </p:grpSpPr>
      <p:pic>
        <p:nvPicPr>
          <p:cNvPr id="119" name="Google Shape;119;p21" title="Screenshot 2025-07-21 131104.png"/>
          <p:cNvPicPr preferRelativeResize="0"/>
          <p:nvPr/>
        </p:nvPicPr>
        <p:blipFill>
          <a:blip r:embed="rId3">
            <a:alphaModFix/>
          </a:blip>
          <a:stretch>
            <a:fillRect/>
          </a:stretch>
        </p:blipFill>
        <p:spPr>
          <a:xfrm>
            <a:off x="104925" y="152400"/>
            <a:ext cx="4128400" cy="4838699"/>
          </a:xfrm>
          <a:prstGeom prst="rect">
            <a:avLst/>
          </a:prstGeom>
          <a:noFill/>
          <a:ln>
            <a:noFill/>
          </a:ln>
        </p:spPr>
      </p:pic>
      <p:pic>
        <p:nvPicPr>
          <p:cNvPr id="120" name="Google Shape;120;p21"/>
          <p:cNvPicPr preferRelativeResize="0"/>
          <p:nvPr>
            <p:ph idx="4294967295" type="body"/>
          </p:nvPr>
        </p:nvPicPr>
        <p:blipFill rotWithShape="1">
          <a:blip r:embed="rId4">
            <a:alphaModFix/>
          </a:blip>
          <a:srcRect b="0" l="0" r="0" t="0"/>
          <a:stretch/>
        </p:blipFill>
        <p:spPr>
          <a:xfrm>
            <a:off x="4809918" y="152394"/>
            <a:ext cx="3796200" cy="1747500"/>
          </a:xfrm>
          <a:prstGeom prst="rect">
            <a:avLst/>
          </a:prstGeom>
          <a:noFill/>
          <a:ln>
            <a:noFill/>
          </a:ln>
        </p:spPr>
      </p:pic>
      <p:sp>
        <p:nvSpPr>
          <p:cNvPr id="121" name="Google Shape;121;p21"/>
          <p:cNvSpPr txBox="1"/>
          <p:nvPr/>
        </p:nvSpPr>
        <p:spPr>
          <a:xfrm>
            <a:off x="4638800" y="2035800"/>
            <a:ext cx="44343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dk1"/>
                </a:solidFill>
              </a:rPr>
              <a:t>Cross-pollination adds some extra challenges. And it’s not just pumpkins!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GB" sz="1800">
                <a:solidFill>
                  <a:schemeClr val="dk1"/>
                </a:solidFill>
              </a:rPr>
              <a:t>Strategies: hand pollinate, separate by distance, by flowering time or use a barrier to exclude pollen being transferred by insects/ wind.</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GB" sz="1800">
                <a:solidFill>
                  <a:schemeClr val="dk1"/>
                </a:solidFill>
              </a:rPr>
              <a:t>Or… you can not worry about it too much and see what is produced!</a:t>
            </a:r>
            <a:endParaRPr sz="1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25" name="Shape 125"/>
        <p:cNvGrpSpPr/>
        <p:nvPr/>
      </p:nvGrpSpPr>
      <p:grpSpPr>
        <a:xfrm>
          <a:off x="0" y="0"/>
          <a:ext cx="0" cy="0"/>
          <a:chOff x="0" y="0"/>
          <a:chExt cx="0" cy="0"/>
        </a:xfrm>
      </p:grpSpPr>
      <p:sp>
        <p:nvSpPr>
          <p:cNvPr id="126" name="Google Shape;126;p22"/>
          <p:cNvSpPr txBox="1"/>
          <p:nvPr/>
        </p:nvSpPr>
        <p:spPr>
          <a:xfrm>
            <a:off x="215600" y="279400"/>
            <a:ext cx="32862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chemeClr val="dk1"/>
                </a:solidFill>
              </a:rPr>
              <a:t>It can take quite a while and you MUST wait for plant, fruit or seed maturity. </a:t>
            </a:r>
            <a:endParaRPr b="1" sz="2000">
              <a:solidFill>
                <a:schemeClr val="dk1"/>
              </a:solidFill>
            </a:endParaRPr>
          </a:p>
          <a:p>
            <a:pPr indent="0" lvl="0" marL="0" rtl="0" algn="ctr">
              <a:spcBef>
                <a:spcPts val="0"/>
              </a:spcBef>
              <a:spcAft>
                <a:spcPts val="0"/>
              </a:spcAft>
              <a:buNone/>
            </a:pPr>
            <a:r>
              <a:rPr b="1" lang="en-GB" sz="2000">
                <a:solidFill>
                  <a:schemeClr val="dk1"/>
                </a:solidFill>
              </a:rPr>
              <a:t>The riper, the browner, the deader, the cracklier, the uglier the better!</a:t>
            </a:r>
            <a:endParaRPr b="1" sz="2000">
              <a:solidFill>
                <a:schemeClr val="dk1"/>
              </a:solidFill>
            </a:endParaRPr>
          </a:p>
        </p:txBody>
      </p:sp>
      <p:pic>
        <p:nvPicPr>
          <p:cNvPr id="127" name="Google Shape;127;p22"/>
          <p:cNvPicPr preferRelativeResize="0"/>
          <p:nvPr>
            <p:ph idx="4294967295" type="body"/>
          </p:nvPr>
        </p:nvPicPr>
        <p:blipFill rotWithShape="1">
          <a:blip r:embed="rId3">
            <a:alphaModFix/>
          </a:blip>
          <a:srcRect b="0" l="0" r="0" t="0"/>
          <a:stretch/>
        </p:blipFill>
        <p:spPr>
          <a:xfrm>
            <a:off x="215600" y="2571750"/>
            <a:ext cx="2438700" cy="2438700"/>
          </a:xfrm>
          <a:prstGeom prst="rect">
            <a:avLst/>
          </a:prstGeom>
          <a:noFill/>
          <a:ln>
            <a:noFill/>
          </a:ln>
        </p:spPr>
      </p:pic>
      <p:pic>
        <p:nvPicPr>
          <p:cNvPr id="128" name="Google Shape;128;p22" title="IMG_0055.JPG"/>
          <p:cNvPicPr preferRelativeResize="0"/>
          <p:nvPr/>
        </p:nvPicPr>
        <p:blipFill>
          <a:blip r:embed="rId4">
            <a:alphaModFix/>
          </a:blip>
          <a:stretch>
            <a:fillRect/>
          </a:stretch>
        </p:blipFill>
        <p:spPr>
          <a:xfrm>
            <a:off x="5857700" y="1003700"/>
            <a:ext cx="3286299" cy="4006851"/>
          </a:xfrm>
          <a:prstGeom prst="rect">
            <a:avLst/>
          </a:prstGeom>
          <a:noFill/>
          <a:ln>
            <a:noFill/>
          </a:ln>
        </p:spPr>
      </p:pic>
      <p:pic>
        <p:nvPicPr>
          <p:cNvPr id="129" name="Google Shape;129;p22"/>
          <p:cNvPicPr preferRelativeResize="0"/>
          <p:nvPr/>
        </p:nvPicPr>
        <p:blipFill>
          <a:blip r:embed="rId5">
            <a:alphaModFix/>
          </a:blip>
          <a:stretch>
            <a:fillRect/>
          </a:stretch>
        </p:blipFill>
        <p:spPr>
          <a:xfrm>
            <a:off x="2768750" y="3108075"/>
            <a:ext cx="2536499" cy="1902374"/>
          </a:xfrm>
          <a:prstGeom prst="rect">
            <a:avLst/>
          </a:prstGeom>
          <a:noFill/>
          <a:ln>
            <a:noFill/>
          </a:ln>
        </p:spPr>
      </p:pic>
      <p:pic>
        <p:nvPicPr>
          <p:cNvPr id="130" name="Google Shape;130;p22"/>
          <p:cNvPicPr preferRelativeResize="0"/>
          <p:nvPr/>
        </p:nvPicPr>
        <p:blipFill>
          <a:blip r:embed="rId6">
            <a:alphaModFix/>
          </a:blip>
          <a:stretch>
            <a:fillRect/>
          </a:stretch>
        </p:blipFill>
        <p:spPr>
          <a:xfrm>
            <a:off x="4229099" y="110575"/>
            <a:ext cx="2347926" cy="31305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